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37" r:id="rId2"/>
    <p:sldId id="511" r:id="rId3"/>
    <p:sldId id="512" r:id="rId4"/>
    <p:sldId id="513" r:id="rId5"/>
    <p:sldId id="514" r:id="rId6"/>
    <p:sldId id="515" r:id="rId7"/>
    <p:sldId id="495" r:id="rId8"/>
    <p:sldId id="496" r:id="rId9"/>
    <p:sldId id="504" r:id="rId10"/>
    <p:sldId id="484" r:id="rId11"/>
    <p:sldId id="485" r:id="rId12"/>
    <p:sldId id="487" r:id="rId13"/>
    <p:sldId id="460" r:id="rId14"/>
    <p:sldId id="508" r:id="rId15"/>
    <p:sldId id="510" r:id="rId16"/>
    <p:sldId id="506" r:id="rId17"/>
    <p:sldId id="500" r:id="rId18"/>
    <p:sldId id="349" r:id="rId19"/>
    <p:sldId id="350" r:id="rId20"/>
    <p:sldId id="516" r:id="rId21"/>
    <p:sldId id="345" r:id="rId22"/>
    <p:sldId id="352" r:id="rId23"/>
    <p:sldId id="505" r:id="rId24"/>
    <p:sldId id="494" r:id="rId25"/>
    <p:sldId id="442" r:id="rId26"/>
    <p:sldId id="346" r:id="rId27"/>
  </p:sldIdLst>
  <p:sldSz cx="9144000" cy="6858000" type="screen4x3"/>
  <p:notesSz cx="6797675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Sekcja domyślna" id="{4596AFDF-2C34-4851-9BDD-0C5C8EA1778F}">
          <p14:sldIdLst>
            <p14:sldId id="337"/>
            <p14:sldId id="511"/>
            <p14:sldId id="512"/>
            <p14:sldId id="513"/>
            <p14:sldId id="514"/>
            <p14:sldId id="515"/>
            <p14:sldId id="495"/>
            <p14:sldId id="496"/>
            <p14:sldId id="504"/>
            <p14:sldId id="484"/>
            <p14:sldId id="485"/>
            <p14:sldId id="487"/>
            <p14:sldId id="460"/>
            <p14:sldId id="508"/>
            <p14:sldId id="510"/>
            <p14:sldId id="506"/>
            <p14:sldId id="500"/>
            <p14:sldId id="349"/>
            <p14:sldId id="350"/>
            <p14:sldId id="516"/>
            <p14:sldId id="345"/>
            <p14:sldId id="352"/>
            <p14:sldId id="505"/>
            <p14:sldId id="494"/>
            <p14:sldId id="442"/>
            <p14:sldId id="346"/>
          </p14:sldIdLst>
        </p14:section>
        <p14:section name="Sekcja bez tytułu" id="{78E71980-6E90-448E-8B4B-5ED6552A627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A464"/>
    <a:srgbClr val="4D4D4D"/>
    <a:srgbClr val="FFFFFF"/>
    <a:srgbClr val="D7B56D"/>
    <a:srgbClr val="666666"/>
    <a:srgbClr val="E2A9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6" autoAdjust="0"/>
    <p:restoredTop sz="92804" autoAdjust="0"/>
  </p:normalViewPr>
  <p:slideViewPr>
    <p:cSldViewPr>
      <p:cViewPr>
        <p:scale>
          <a:sx n="75" d="100"/>
          <a:sy n="75" d="100"/>
        </p:scale>
        <p:origin x="96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562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4E27FF-DD83-45BD-B9EB-98850C69DC0E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pl-PL"/>
        </a:p>
      </dgm:t>
    </dgm:pt>
    <dgm:pt modelId="{83391DB4-2247-40DB-BA49-736EC5F734D9}">
      <dgm:prSet phldrT="[Tekst]"/>
      <dgm:spPr/>
      <dgm:t>
        <a:bodyPr/>
        <a:lstStyle/>
        <a:p>
          <a:r>
            <a:rPr lang="pl-PL" dirty="0"/>
            <a:t>Finansowanie</a:t>
          </a:r>
          <a:br>
            <a:rPr lang="pl-PL" dirty="0"/>
          </a:br>
          <a:r>
            <a:rPr lang="pl-PL" dirty="0"/>
            <a:t>FVCC</a:t>
          </a:r>
        </a:p>
      </dgm:t>
    </dgm:pt>
    <dgm:pt modelId="{9029ED1B-EF66-46C8-8772-C47BE88DF836}" type="parTrans" cxnId="{92D674B1-C97B-4DCD-80EB-CA3E9B23A8B9}">
      <dgm:prSet/>
      <dgm:spPr/>
      <dgm:t>
        <a:bodyPr/>
        <a:lstStyle/>
        <a:p>
          <a:endParaRPr lang="pl-PL"/>
        </a:p>
      </dgm:t>
    </dgm:pt>
    <dgm:pt modelId="{1CF0DD4C-5D7C-4413-A5ED-5D5805A96C9C}" type="sibTrans" cxnId="{92D674B1-C97B-4DCD-80EB-CA3E9B23A8B9}">
      <dgm:prSet/>
      <dgm:spPr/>
      <dgm:t>
        <a:bodyPr/>
        <a:lstStyle/>
        <a:p>
          <a:endParaRPr lang="pl-PL"/>
        </a:p>
      </dgm:t>
    </dgm:pt>
    <dgm:pt modelId="{805409C3-69EB-45A5-BFCB-1896DEFB9337}">
      <dgm:prSet phldrT="[Tekst]"/>
      <dgm:spPr/>
      <dgm:t>
        <a:bodyPr/>
        <a:lstStyle/>
        <a:p>
          <a:r>
            <a:rPr lang="pl-PL" dirty="0"/>
            <a:t>RPO</a:t>
          </a:r>
        </a:p>
      </dgm:t>
    </dgm:pt>
    <dgm:pt modelId="{FA75EBE5-E08C-489C-BD6D-B7A2BF316F3A}" type="parTrans" cxnId="{308305A0-1D1B-4370-9C71-ED307AE9E018}">
      <dgm:prSet/>
      <dgm:spPr/>
      <dgm:t>
        <a:bodyPr/>
        <a:lstStyle/>
        <a:p>
          <a:endParaRPr lang="pl-PL"/>
        </a:p>
      </dgm:t>
    </dgm:pt>
    <dgm:pt modelId="{BDDC8A9A-C8E3-403A-AABC-93E3D12D3B56}" type="sibTrans" cxnId="{308305A0-1D1B-4370-9C71-ED307AE9E018}">
      <dgm:prSet/>
      <dgm:spPr/>
      <dgm:t>
        <a:bodyPr/>
        <a:lstStyle/>
        <a:p>
          <a:endParaRPr lang="pl-PL"/>
        </a:p>
      </dgm:t>
    </dgm:pt>
    <dgm:pt modelId="{1974AC47-DA50-42F6-B83E-F45AA1B99298}">
      <dgm:prSet phldrT="[Tekst]"/>
      <dgm:spPr/>
      <dgm:t>
        <a:bodyPr/>
        <a:lstStyle/>
        <a:p>
          <a:r>
            <a:rPr lang="pl-PL" dirty="0"/>
            <a:t>PO WER</a:t>
          </a:r>
        </a:p>
      </dgm:t>
    </dgm:pt>
    <dgm:pt modelId="{496372D9-3D34-49D7-B9CA-EBECF5A0C7B9}" type="parTrans" cxnId="{CCDF32A0-E890-4318-9F34-3081194849D0}">
      <dgm:prSet/>
      <dgm:spPr/>
      <dgm:t>
        <a:bodyPr/>
        <a:lstStyle/>
        <a:p>
          <a:endParaRPr lang="pl-PL"/>
        </a:p>
      </dgm:t>
    </dgm:pt>
    <dgm:pt modelId="{096D924E-99B3-404F-837E-59BB0AC9EBB4}" type="sibTrans" cxnId="{CCDF32A0-E890-4318-9F34-3081194849D0}">
      <dgm:prSet/>
      <dgm:spPr/>
      <dgm:t>
        <a:bodyPr/>
        <a:lstStyle/>
        <a:p>
          <a:endParaRPr lang="pl-PL"/>
        </a:p>
      </dgm:t>
    </dgm:pt>
    <dgm:pt modelId="{54AECDBE-98D8-425C-912E-09F1C98A8747}">
      <dgm:prSet phldrT="[Tekst]"/>
      <dgm:spPr/>
      <dgm:t>
        <a:bodyPr/>
        <a:lstStyle/>
        <a:p>
          <a:r>
            <a:rPr lang="pl-PL" dirty="0"/>
            <a:t>Plan projektu</a:t>
          </a:r>
          <a:br>
            <a:rPr lang="pl-PL" dirty="0"/>
          </a:br>
          <a:r>
            <a:rPr lang="pl-PL" dirty="0"/>
            <a:t>FVCC-Szkoła-</a:t>
          </a:r>
          <a:r>
            <a:rPr lang="pl-PL" dirty="0" err="1"/>
            <a:t>Org.Prow</a:t>
          </a:r>
          <a:r>
            <a:rPr lang="pl-PL" dirty="0"/>
            <a:t>.</a:t>
          </a:r>
        </a:p>
      </dgm:t>
    </dgm:pt>
    <dgm:pt modelId="{4C3A926B-D9D3-471A-811E-4D893373F62D}" type="parTrans" cxnId="{748F904F-C214-4785-A0A3-789A7E5A46B2}">
      <dgm:prSet/>
      <dgm:spPr/>
      <dgm:t>
        <a:bodyPr/>
        <a:lstStyle/>
        <a:p>
          <a:endParaRPr lang="pl-PL"/>
        </a:p>
      </dgm:t>
    </dgm:pt>
    <dgm:pt modelId="{0A21FC2E-94C8-464A-86CE-A89B9E84BC11}" type="sibTrans" cxnId="{748F904F-C214-4785-A0A3-789A7E5A46B2}">
      <dgm:prSet/>
      <dgm:spPr/>
      <dgm:t>
        <a:bodyPr/>
        <a:lstStyle/>
        <a:p>
          <a:endParaRPr lang="pl-PL"/>
        </a:p>
      </dgm:t>
    </dgm:pt>
    <dgm:pt modelId="{870C6BEF-3A78-44A2-B572-C1CE6C4C8C35}">
      <dgm:prSet phldrT="[Tekst]"/>
      <dgm:spPr/>
      <dgm:t>
        <a:bodyPr/>
        <a:lstStyle/>
        <a:p>
          <a:r>
            <a:rPr lang="pl-PL" dirty="0"/>
            <a:t>Wybór tematyki</a:t>
          </a:r>
        </a:p>
      </dgm:t>
    </dgm:pt>
    <dgm:pt modelId="{D0EA0C90-5FE5-431F-A2C2-B037F964C394}" type="parTrans" cxnId="{D1DFF7EC-2F95-4ABF-B056-8E0D7E05C935}">
      <dgm:prSet/>
      <dgm:spPr/>
      <dgm:t>
        <a:bodyPr/>
        <a:lstStyle/>
        <a:p>
          <a:endParaRPr lang="pl-PL"/>
        </a:p>
      </dgm:t>
    </dgm:pt>
    <dgm:pt modelId="{87BEE440-3CF1-4BBD-8F1B-883EF7BD1C11}" type="sibTrans" cxnId="{D1DFF7EC-2F95-4ABF-B056-8E0D7E05C935}">
      <dgm:prSet/>
      <dgm:spPr/>
      <dgm:t>
        <a:bodyPr/>
        <a:lstStyle/>
        <a:p>
          <a:endParaRPr lang="pl-PL"/>
        </a:p>
      </dgm:t>
    </dgm:pt>
    <dgm:pt modelId="{C8944A4D-A4E7-4570-A6D8-9BF2B0B92BF7}">
      <dgm:prSet phldrT="[Tekst]"/>
      <dgm:spPr/>
      <dgm:t>
        <a:bodyPr/>
        <a:lstStyle/>
        <a:p>
          <a:r>
            <a:rPr lang="pl-PL" dirty="0"/>
            <a:t>Rodzaje wsparcia</a:t>
          </a:r>
        </a:p>
      </dgm:t>
    </dgm:pt>
    <dgm:pt modelId="{95ECEF7D-052D-4318-81F1-45C9E997EB49}" type="parTrans" cxnId="{1A83B5CC-4059-4C0A-8846-4C74B0A668E0}">
      <dgm:prSet/>
      <dgm:spPr/>
      <dgm:t>
        <a:bodyPr/>
        <a:lstStyle/>
        <a:p>
          <a:endParaRPr lang="pl-PL"/>
        </a:p>
      </dgm:t>
    </dgm:pt>
    <dgm:pt modelId="{656D3FC0-F386-4DD5-AC14-3924697CDF07}" type="sibTrans" cxnId="{1A83B5CC-4059-4C0A-8846-4C74B0A668E0}">
      <dgm:prSet/>
      <dgm:spPr/>
      <dgm:t>
        <a:bodyPr/>
        <a:lstStyle/>
        <a:p>
          <a:endParaRPr lang="pl-PL"/>
        </a:p>
      </dgm:t>
    </dgm:pt>
    <dgm:pt modelId="{FC7C1B57-1B93-41D9-ACB1-BB8EDE5B217D}">
      <dgm:prSet phldrT="[Tekst]"/>
      <dgm:spPr/>
      <dgm:t>
        <a:bodyPr/>
        <a:lstStyle/>
        <a:p>
          <a:r>
            <a:rPr lang="pl-PL" dirty="0"/>
            <a:t>Budżet</a:t>
          </a:r>
        </a:p>
      </dgm:t>
    </dgm:pt>
    <dgm:pt modelId="{FA4A8B6F-F41F-419D-B2D7-4D38EA2CD3F2}" type="parTrans" cxnId="{7780BF69-0D25-4EC0-B3D0-E562896218DE}">
      <dgm:prSet/>
      <dgm:spPr/>
      <dgm:t>
        <a:bodyPr/>
        <a:lstStyle/>
        <a:p>
          <a:endParaRPr lang="pl-PL"/>
        </a:p>
      </dgm:t>
    </dgm:pt>
    <dgm:pt modelId="{B3B73688-6A4A-41FA-B472-2BD476D3F1FC}" type="sibTrans" cxnId="{7780BF69-0D25-4EC0-B3D0-E562896218DE}">
      <dgm:prSet/>
      <dgm:spPr/>
      <dgm:t>
        <a:bodyPr/>
        <a:lstStyle/>
        <a:p>
          <a:endParaRPr lang="pl-PL"/>
        </a:p>
      </dgm:t>
    </dgm:pt>
    <dgm:pt modelId="{AEA37472-C0BC-49AB-9333-5D4276059135}">
      <dgm:prSet phldrT="[Tekst]"/>
      <dgm:spPr/>
      <dgm:t>
        <a:bodyPr/>
        <a:lstStyle/>
        <a:p>
          <a:r>
            <a:rPr lang="pl-PL" dirty="0"/>
            <a:t>Złożony projekt</a:t>
          </a:r>
        </a:p>
      </dgm:t>
    </dgm:pt>
    <dgm:pt modelId="{A1EF5624-AB72-4AE6-90EA-4E2D24590D39}" type="parTrans" cxnId="{6492D2C3-2F47-4E5C-908E-DBB43432F35C}">
      <dgm:prSet/>
      <dgm:spPr/>
      <dgm:t>
        <a:bodyPr/>
        <a:lstStyle/>
        <a:p>
          <a:endParaRPr lang="pl-PL"/>
        </a:p>
      </dgm:t>
    </dgm:pt>
    <dgm:pt modelId="{9FB9D36C-21FB-4547-B7BC-1196B7F960AE}" type="sibTrans" cxnId="{6492D2C3-2F47-4E5C-908E-DBB43432F35C}">
      <dgm:prSet/>
      <dgm:spPr/>
      <dgm:t>
        <a:bodyPr/>
        <a:lstStyle/>
        <a:p>
          <a:endParaRPr lang="pl-PL"/>
        </a:p>
      </dgm:t>
    </dgm:pt>
    <dgm:pt modelId="{F7F365EE-7156-4A9D-872C-5A1579ACD274}">
      <dgm:prSet phldrT="[Tekst]"/>
      <dgm:spPr/>
      <dgm:t>
        <a:bodyPr/>
        <a:lstStyle/>
        <a:p>
          <a:r>
            <a:rPr lang="pl-PL" dirty="0"/>
            <a:t>BUR</a:t>
          </a:r>
        </a:p>
      </dgm:t>
    </dgm:pt>
    <dgm:pt modelId="{FF6302A6-39D5-43CD-9683-D9C8DBFA6BDC}" type="parTrans" cxnId="{94E236C8-D152-40F4-A83B-D442DF9459E4}">
      <dgm:prSet/>
      <dgm:spPr/>
      <dgm:t>
        <a:bodyPr/>
        <a:lstStyle/>
        <a:p>
          <a:endParaRPr lang="pl-PL"/>
        </a:p>
      </dgm:t>
    </dgm:pt>
    <dgm:pt modelId="{C3F42F65-182A-4AEF-A264-A4FA4B5489F8}" type="sibTrans" cxnId="{94E236C8-D152-40F4-A83B-D442DF9459E4}">
      <dgm:prSet/>
      <dgm:spPr/>
      <dgm:t>
        <a:bodyPr/>
        <a:lstStyle/>
        <a:p>
          <a:endParaRPr lang="pl-PL"/>
        </a:p>
      </dgm:t>
    </dgm:pt>
    <dgm:pt modelId="{C62A97A7-DC5F-46F7-B381-2BE9D01E672A}">
      <dgm:prSet phldrT="[Tekst]"/>
      <dgm:spPr/>
      <dgm:t>
        <a:bodyPr/>
        <a:lstStyle/>
        <a:p>
          <a:r>
            <a:rPr lang="pl-PL" dirty="0"/>
            <a:t>KFS</a:t>
          </a:r>
        </a:p>
      </dgm:t>
    </dgm:pt>
    <dgm:pt modelId="{39AC9910-82EB-4812-A864-994FF6DE4661}" type="parTrans" cxnId="{7F56F645-EE40-4C44-A0A6-1D1C788DD6AD}">
      <dgm:prSet/>
      <dgm:spPr/>
      <dgm:t>
        <a:bodyPr/>
        <a:lstStyle/>
        <a:p>
          <a:endParaRPr lang="pl-PL"/>
        </a:p>
      </dgm:t>
    </dgm:pt>
    <dgm:pt modelId="{B815F6E2-BB5C-4514-A8C8-40D51DA0E250}" type="sibTrans" cxnId="{7F56F645-EE40-4C44-A0A6-1D1C788DD6AD}">
      <dgm:prSet/>
      <dgm:spPr/>
      <dgm:t>
        <a:bodyPr/>
        <a:lstStyle/>
        <a:p>
          <a:endParaRPr lang="pl-PL"/>
        </a:p>
      </dgm:t>
    </dgm:pt>
    <dgm:pt modelId="{9C4C62C1-6A61-47B4-AF06-73C31A3F5051}" type="pres">
      <dgm:prSet presAssocID="{4F4E27FF-DD83-45BD-B9EB-98850C69DC0E}" presName="Name0" presStyleCnt="0">
        <dgm:presLayoutVars>
          <dgm:dir/>
          <dgm:animOne val="branch"/>
          <dgm:animLvl val="lvl"/>
        </dgm:presLayoutVars>
      </dgm:prSet>
      <dgm:spPr/>
    </dgm:pt>
    <dgm:pt modelId="{A2CE1692-BCC5-41FA-9E3F-E1C15EC3A94A}" type="pres">
      <dgm:prSet presAssocID="{83391DB4-2247-40DB-BA49-736EC5F734D9}" presName="chaos" presStyleCnt="0"/>
      <dgm:spPr/>
    </dgm:pt>
    <dgm:pt modelId="{89CD87E1-4341-4ACC-836C-F8803BDE5D7E}" type="pres">
      <dgm:prSet presAssocID="{83391DB4-2247-40DB-BA49-736EC5F734D9}" presName="parTx1" presStyleLbl="revTx" presStyleIdx="0" presStyleCnt="4"/>
      <dgm:spPr/>
    </dgm:pt>
    <dgm:pt modelId="{215927EF-E3C9-4DE9-B4F2-B7EF7E4F6B27}" type="pres">
      <dgm:prSet presAssocID="{83391DB4-2247-40DB-BA49-736EC5F734D9}" presName="desTx1" presStyleLbl="revTx" presStyleIdx="1" presStyleCnt="4">
        <dgm:presLayoutVars>
          <dgm:bulletEnabled val="1"/>
        </dgm:presLayoutVars>
      </dgm:prSet>
      <dgm:spPr/>
    </dgm:pt>
    <dgm:pt modelId="{0A7E8554-B03E-4D60-AC8E-B2A6333DC8B5}" type="pres">
      <dgm:prSet presAssocID="{83391DB4-2247-40DB-BA49-736EC5F734D9}" presName="c1" presStyleLbl="node1" presStyleIdx="0" presStyleCnt="19"/>
      <dgm:spPr/>
    </dgm:pt>
    <dgm:pt modelId="{2CD9E8AC-F11E-4A0C-9FCD-04F58CEEC27D}" type="pres">
      <dgm:prSet presAssocID="{83391DB4-2247-40DB-BA49-736EC5F734D9}" presName="c2" presStyleLbl="node1" presStyleIdx="1" presStyleCnt="19"/>
      <dgm:spPr/>
    </dgm:pt>
    <dgm:pt modelId="{AACD79C3-058B-40C3-9628-B443FF14B80D}" type="pres">
      <dgm:prSet presAssocID="{83391DB4-2247-40DB-BA49-736EC5F734D9}" presName="c3" presStyleLbl="node1" presStyleIdx="2" presStyleCnt="19"/>
      <dgm:spPr/>
    </dgm:pt>
    <dgm:pt modelId="{E4F314FA-484B-4651-893E-A2518925983F}" type="pres">
      <dgm:prSet presAssocID="{83391DB4-2247-40DB-BA49-736EC5F734D9}" presName="c4" presStyleLbl="node1" presStyleIdx="3" presStyleCnt="19"/>
      <dgm:spPr/>
    </dgm:pt>
    <dgm:pt modelId="{C9D55A70-27D6-4D78-92A7-D1A9364CEDED}" type="pres">
      <dgm:prSet presAssocID="{83391DB4-2247-40DB-BA49-736EC5F734D9}" presName="c5" presStyleLbl="node1" presStyleIdx="4" presStyleCnt="19"/>
      <dgm:spPr/>
    </dgm:pt>
    <dgm:pt modelId="{23CFFBB7-CFAF-431F-ADB4-79DE5E1EA30F}" type="pres">
      <dgm:prSet presAssocID="{83391DB4-2247-40DB-BA49-736EC5F734D9}" presName="c6" presStyleLbl="node1" presStyleIdx="5" presStyleCnt="19"/>
      <dgm:spPr/>
    </dgm:pt>
    <dgm:pt modelId="{90069EDA-610A-46D6-A122-ED5AAFFC3751}" type="pres">
      <dgm:prSet presAssocID="{83391DB4-2247-40DB-BA49-736EC5F734D9}" presName="c7" presStyleLbl="node1" presStyleIdx="6" presStyleCnt="19"/>
      <dgm:spPr/>
    </dgm:pt>
    <dgm:pt modelId="{835807DE-D712-4A02-A043-0A6F84BA8038}" type="pres">
      <dgm:prSet presAssocID="{83391DB4-2247-40DB-BA49-736EC5F734D9}" presName="c8" presStyleLbl="node1" presStyleIdx="7" presStyleCnt="19"/>
      <dgm:spPr/>
    </dgm:pt>
    <dgm:pt modelId="{E0F39BC2-563F-4B4F-BAF6-5EC247E6B9D8}" type="pres">
      <dgm:prSet presAssocID="{83391DB4-2247-40DB-BA49-736EC5F734D9}" presName="c9" presStyleLbl="node1" presStyleIdx="8" presStyleCnt="19"/>
      <dgm:spPr/>
    </dgm:pt>
    <dgm:pt modelId="{571A6422-3AC3-4D06-B8E4-A68445EA73EA}" type="pres">
      <dgm:prSet presAssocID="{83391DB4-2247-40DB-BA49-736EC5F734D9}" presName="c10" presStyleLbl="node1" presStyleIdx="9" presStyleCnt="19"/>
      <dgm:spPr/>
    </dgm:pt>
    <dgm:pt modelId="{40B18FAC-8A52-47BA-9A18-213BAB7A3C4A}" type="pres">
      <dgm:prSet presAssocID="{83391DB4-2247-40DB-BA49-736EC5F734D9}" presName="c11" presStyleLbl="node1" presStyleIdx="10" presStyleCnt="19"/>
      <dgm:spPr/>
    </dgm:pt>
    <dgm:pt modelId="{0099C3CE-EF58-4299-9CEB-C392D45152C8}" type="pres">
      <dgm:prSet presAssocID="{83391DB4-2247-40DB-BA49-736EC5F734D9}" presName="c12" presStyleLbl="node1" presStyleIdx="11" presStyleCnt="19"/>
      <dgm:spPr/>
    </dgm:pt>
    <dgm:pt modelId="{43C87E59-4971-4D2F-9E04-90085727E646}" type="pres">
      <dgm:prSet presAssocID="{83391DB4-2247-40DB-BA49-736EC5F734D9}" presName="c13" presStyleLbl="node1" presStyleIdx="12" presStyleCnt="19"/>
      <dgm:spPr/>
    </dgm:pt>
    <dgm:pt modelId="{CA1D34F2-A593-4159-8C07-BE0D67CACB1F}" type="pres">
      <dgm:prSet presAssocID="{83391DB4-2247-40DB-BA49-736EC5F734D9}" presName="c14" presStyleLbl="node1" presStyleIdx="13" presStyleCnt="19"/>
      <dgm:spPr/>
    </dgm:pt>
    <dgm:pt modelId="{B38B58F1-F598-493B-851F-DD7240AE14E7}" type="pres">
      <dgm:prSet presAssocID="{83391DB4-2247-40DB-BA49-736EC5F734D9}" presName="c15" presStyleLbl="node1" presStyleIdx="14" presStyleCnt="19"/>
      <dgm:spPr/>
    </dgm:pt>
    <dgm:pt modelId="{35FAD2D2-B128-4BEB-827D-BB1C38C61BF1}" type="pres">
      <dgm:prSet presAssocID="{83391DB4-2247-40DB-BA49-736EC5F734D9}" presName="c16" presStyleLbl="node1" presStyleIdx="15" presStyleCnt="19"/>
      <dgm:spPr/>
    </dgm:pt>
    <dgm:pt modelId="{04159EA1-26B2-49C0-B4FD-8114098EBFB1}" type="pres">
      <dgm:prSet presAssocID="{83391DB4-2247-40DB-BA49-736EC5F734D9}" presName="c17" presStyleLbl="node1" presStyleIdx="16" presStyleCnt="19"/>
      <dgm:spPr/>
    </dgm:pt>
    <dgm:pt modelId="{CE8C2E20-8882-420F-B8E2-5005365E07D0}" type="pres">
      <dgm:prSet presAssocID="{83391DB4-2247-40DB-BA49-736EC5F734D9}" presName="c18" presStyleLbl="node1" presStyleIdx="17" presStyleCnt="19"/>
      <dgm:spPr/>
    </dgm:pt>
    <dgm:pt modelId="{BC8A214C-EA46-42C4-A0B0-5B1B38DF3062}" type="pres">
      <dgm:prSet presAssocID="{1CF0DD4C-5D7C-4413-A5ED-5D5805A96C9C}" presName="chevronComposite1" presStyleCnt="0"/>
      <dgm:spPr/>
    </dgm:pt>
    <dgm:pt modelId="{CD519CF1-64D3-42F8-B36A-FEC8A2BB0C5C}" type="pres">
      <dgm:prSet presAssocID="{1CF0DD4C-5D7C-4413-A5ED-5D5805A96C9C}" presName="chevron1" presStyleLbl="sibTrans2D1" presStyleIdx="0" presStyleCnt="2"/>
      <dgm:spPr/>
    </dgm:pt>
    <dgm:pt modelId="{40ACE741-5128-40AB-A9C9-14F8502820DA}" type="pres">
      <dgm:prSet presAssocID="{1CF0DD4C-5D7C-4413-A5ED-5D5805A96C9C}" presName="spChevron1" presStyleCnt="0"/>
      <dgm:spPr/>
    </dgm:pt>
    <dgm:pt modelId="{55EA4447-6096-42EB-9DC6-38D83EAF2E67}" type="pres">
      <dgm:prSet presAssocID="{54AECDBE-98D8-425C-912E-09F1C98A8747}" presName="middle" presStyleCnt="0"/>
      <dgm:spPr/>
    </dgm:pt>
    <dgm:pt modelId="{F7F9180A-F831-4885-B96F-864F238F0E09}" type="pres">
      <dgm:prSet presAssocID="{54AECDBE-98D8-425C-912E-09F1C98A8747}" presName="parTxMid" presStyleLbl="revTx" presStyleIdx="2" presStyleCnt="4"/>
      <dgm:spPr/>
    </dgm:pt>
    <dgm:pt modelId="{D3FEF3F2-2B82-4C18-A27A-AB38602B2911}" type="pres">
      <dgm:prSet presAssocID="{54AECDBE-98D8-425C-912E-09F1C98A8747}" presName="desTxMid" presStyleLbl="revTx" presStyleIdx="3" presStyleCnt="4">
        <dgm:presLayoutVars>
          <dgm:bulletEnabled val="1"/>
        </dgm:presLayoutVars>
      </dgm:prSet>
      <dgm:spPr/>
    </dgm:pt>
    <dgm:pt modelId="{5727C88E-B503-4D52-933B-2FDC8FD3DD99}" type="pres">
      <dgm:prSet presAssocID="{54AECDBE-98D8-425C-912E-09F1C98A8747}" presName="spMid" presStyleCnt="0"/>
      <dgm:spPr/>
    </dgm:pt>
    <dgm:pt modelId="{924D11B0-EE09-433F-A785-D38C12229201}" type="pres">
      <dgm:prSet presAssocID="{0A21FC2E-94C8-464A-86CE-A89B9E84BC11}" presName="chevronComposite1" presStyleCnt="0"/>
      <dgm:spPr/>
    </dgm:pt>
    <dgm:pt modelId="{C0C7C4B7-1F6E-437A-A623-8AC5ECC78B8D}" type="pres">
      <dgm:prSet presAssocID="{0A21FC2E-94C8-464A-86CE-A89B9E84BC11}" presName="chevron1" presStyleLbl="sibTrans2D1" presStyleIdx="1" presStyleCnt="2"/>
      <dgm:spPr/>
    </dgm:pt>
    <dgm:pt modelId="{88DE92D8-6C3C-4B7F-821A-70AD4F0134B6}" type="pres">
      <dgm:prSet presAssocID="{0A21FC2E-94C8-464A-86CE-A89B9E84BC11}" presName="spChevron1" presStyleCnt="0"/>
      <dgm:spPr/>
    </dgm:pt>
    <dgm:pt modelId="{DDDF578D-9286-4AB3-94E0-17421BE81025}" type="pres">
      <dgm:prSet presAssocID="{AEA37472-C0BC-49AB-9333-5D4276059135}" presName="last" presStyleCnt="0"/>
      <dgm:spPr/>
    </dgm:pt>
    <dgm:pt modelId="{4169E09F-7CAD-44FD-BE60-4B487590D0D8}" type="pres">
      <dgm:prSet presAssocID="{AEA37472-C0BC-49AB-9333-5D4276059135}" presName="circleTx" presStyleLbl="node1" presStyleIdx="18" presStyleCnt="19"/>
      <dgm:spPr/>
    </dgm:pt>
    <dgm:pt modelId="{4FE335BD-6878-47BA-9F8D-6D95BECBED8A}" type="pres">
      <dgm:prSet presAssocID="{AEA37472-C0BC-49AB-9333-5D4276059135}" presName="spN" presStyleCnt="0"/>
      <dgm:spPr/>
    </dgm:pt>
  </dgm:ptLst>
  <dgm:cxnLst>
    <dgm:cxn modelId="{6A21C503-B67C-4521-9A5D-F3AB5BE75612}" type="presOf" srcId="{870C6BEF-3A78-44A2-B572-C1CE6C4C8C35}" destId="{D3FEF3F2-2B82-4C18-A27A-AB38602B2911}" srcOrd="0" destOrd="0" presId="urn:microsoft.com/office/officeart/2009/3/layout/RandomtoResultProcess"/>
    <dgm:cxn modelId="{364AE41B-1FCA-4DF3-8000-EC0874756358}" type="presOf" srcId="{FC7C1B57-1B93-41D9-ACB1-BB8EDE5B217D}" destId="{D3FEF3F2-2B82-4C18-A27A-AB38602B2911}" srcOrd="0" destOrd="2" presId="urn:microsoft.com/office/officeart/2009/3/layout/RandomtoResultProcess"/>
    <dgm:cxn modelId="{9BA3BD2E-BF07-4B8C-98AB-CD65B40181F0}" type="presOf" srcId="{4F4E27FF-DD83-45BD-B9EB-98850C69DC0E}" destId="{9C4C62C1-6A61-47B4-AF06-73C31A3F5051}" srcOrd="0" destOrd="0" presId="urn:microsoft.com/office/officeart/2009/3/layout/RandomtoResultProcess"/>
    <dgm:cxn modelId="{7F56F645-EE40-4C44-A0A6-1D1C788DD6AD}" srcId="{83391DB4-2247-40DB-BA49-736EC5F734D9}" destId="{C62A97A7-DC5F-46F7-B381-2BE9D01E672A}" srcOrd="3" destOrd="0" parTransId="{39AC9910-82EB-4812-A864-994FF6DE4661}" sibTransId="{B815F6E2-BB5C-4514-A8C8-40D51DA0E250}"/>
    <dgm:cxn modelId="{7780BF69-0D25-4EC0-B3D0-E562896218DE}" srcId="{54AECDBE-98D8-425C-912E-09F1C98A8747}" destId="{FC7C1B57-1B93-41D9-ACB1-BB8EDE5B217D}" srcOrd="2" destOrd="0" parTransId="{FA4A8B6F-F41F-419D-B2D7-4D38EA2CD3F2}" sibTransId="{B3B73688-6A4A-41FA-B472-2BD476D3F1FC}"/>
    <dgm:cxn modelId="{748F904F-C214-4785-A0A3-789A7E5A46B2}" srcId="{4F4E27FF-DD83-45BD-B9EB-98850C69DC0E}" destId="{54AECDBE-98D8-425C-912E-09F1C98A8747}" srcOrd="1" destOrd="0" parTransId="{4C3A926B-D9D3-471A-811E-4D893373F62D}" sibTransId="{0A21FC2E-94C8-464A-86CE-A89B9E84BC11}"/>
    <dgm:cxn modelId="{EE9BE975-B86E-47EA-BB43-13860C11C570}" type="presOf" srcId="{83391DB4-2247-40DB-BA49-736EC5F734D9}" destId="{89CD87E1-4341-4ACC-836C-F8803BDE5D7E}" srcOrd="0" destOrd="0" presId="urn:microsoft.com/office/officeart/2009/3/layout/RandomtoResultProcess"/>
    <dgm:cxn modelId="{619FCB97-5E36-4FCB-A0BE-D34F5503012D}" type="presOf" srcId="{805409C3-69EB-45A5-BFCB-1896DEFB9337}" destId="{215927EF-E3C9-4DE9-B4F2-B7EF7E4F6B27}" srcOrd="0" destOrd="0" presId="urn:microsoft.com/office/officeart/2009/3/layout/RandomtoResultProcess"/>
    <dgm:cxn modelId="{7D4C4C9C-2A91-4B45-A361-1FA3B45C9911}" type="presOf" srcId="{C8944A4D-A4E7-4570-A6D8-9BF2B0B92BF7}" destId="{D3FEF3F2-2B82-4C18-A27A-AB38602B2911}" srcOrd="0" destOrd="1" presId="urn:microsoft.com/office/officeart/2009/3/layout/RandomtoResultProcess"/>
    <dgm:cxn modelId="{308305A0-1D1B-4370-9C71-ED307AE9E018}" srcId="{83391DB4-2247-40DB-BA49-736EC5F734D9}" destId="{805409C3-69EB-45A5-BFCB-1896DEFB9337}" srcOrd="0" destOrd="0" parTransId="{FA75EBE5-E08C-489C-BD6D-B7A2BF316F3A}" sibTransId="{BDDC8A9A-C8E3-403A-AABC-93E3D12D3B56}"/>
    <dgm:cxn modelId="{CCDF32A0-E890-4318-9F34-3081194849D0}" srcId="{83391DB4-2247-40DB-BA49-736EC5F734D9}" destId="{1974AC47-DA50-42F6-B83E-F45AA1B99298}" srcOrd="1" destOrd="0" parTransId="{496372D9-3D34-49D7-B9CA-EBECF5A0C7B9}" sibTransId="{096D924E-99B3-404F-837E-59BB0AC9EBB4}"/>
    <dgm:cxn modelId="{92D674B1-C97B-4DCD-80EB-CA3E9B23A8B9}" srcId="{4F4E27FF-DD83-45BD-B9EB-98850C69DC0E}" destId="{83391DB4-2247-40DB-BA49-736EC5F734D9}" srcOrd="0" destOrd="0" parTransId="{9029ED1B-EF66-46C8-8772-C47BE88DF836}" sibTransId="{1CF0DD4C-5D7C-4413-A5ED-5D5805A96C9C}"/>
    <dgm:cxn modelId="{6492D2C3-2F47-4E5C-908E-DBB43432F35C}" srcId="{4F4E27FF-DD83-45BD-B9EB-98850C69DC0E}" destId="{AEA37472-C0BC-49AB-9333-5D4276059135}" srcOrd="2" destOrd="0" parTransId="{A1EF5624-AB72-4AE6-90EA-4E2D24590D39}" sibTransId="{9FB9D36C-21FB-4547-B7BC-1196B7F960AE}"/>
    <dgm:cxn modelId="{94E236C8-D152-40F4-A83B-D442DF9459E4}" srcId="{83391DB4-2247-40DB-BA49-736EC5F734D9}" destId="{F7F365EE-7156-4A9D-872C-5A1579ACD274}" srcOrd="2" destOrd="0" parTransId="{FF6302A6-39D5-43CD-9683-D9C8DBFA6BDC}" sibTransId="{C3F42F65-182A-4AEF-A264-A4FA4B5489F8}"/>
    <dgm:cxn modelId="{1A83B5CC-4059-4C0A-8846-4C74B0A668E0}" srcId="{54AECDBE-98D8-425C-912E-09F1C98A8747}" destId="{C8944A4D-A4E7-4570-A6D8-9BF2B0B92BF7}" srcOrd="1" destOrd="0" parTransId="{95ECEF7D-052D-4318-81F1-45C9E997EB49}" sibTransId="{656D3FC0-F386-4DD5-AC14-3924697CDF07}"/>
    <dgm:cxn modelId="{DBD4ECDA-4569-4C5E-AE7D-BCC4B5FE80CD}" type="presOf" srcId="{F7F365EE-7156-4A9D-872C-5A1579ACD274}" destId="{215927EF-E3C9-4DE9-B4F2-B7EF7E4F6B27}" srcOrd="0" destOrd="2" presId="urn:microsoft.com/office/officeart/2009/3/layout/RandomtoResultProcess"/>
    <dgm:cxn modelId="{085862E8-8DE3-4E20-9D4D-226EEEF6EA3A}" type="presOf" srcId="{C62A97A7-DC5F-46F7-B381-2BE9D01E672A}" destId="{215927EF-E3C9-4DE9-B4F2-B7EF7E4F6B27}" srcOrd="0" destOrd="3" presId="urn:microsoft.com/office/officeart/2009/3/layout/RandomtoResultProcess"/>
    <dgm:cxn modelId="{D1DFF7EC-2F95-4ABF-B056-8E0D7E05C935}" srcId="{54AECDBE-98D8-425C-912E-09F1C98A8747}" destId="{870C6BEF-3A78-44A2-B572-C1CE6C4C8C35}" srcOrd="0" destOrd="0" parTransId="{D0EA0C90-5FE5-431F-A2C2-B037F964C394}" sibTransId="{87BEE440-3CF1-4BBD-8F1B-883EF7BD1C11}"/>
    <dgm:cxn modelId="{849403EE-E3B8-459C-832A-EBC5BB810F55}" type="presOf" srcId="{AEA37472-C0BC-49AB-9333-5D4276059135}" destId="{4169E09F-7CAD-44FD-BE60-4B487590D0D8}" srcOrd="0" destOrd="0" presId="urn:microsoft.com/office/officeart/2009/3/layout/RandomtoResultProcess"/>
    <dgm:cxn modelId="{A8EFC6F5-7F1F-4620-8A33-2D98F64EB684}" type="presOf" srcId="{54AECDBE-98D8-425C-912E-09F1C98A8747}" destId="{F7F9180A-F831-4885-B96F-864F238F0E09}" srcOrd="0" destOrd="0" presId="urn:microsoft.com/office/officeart/2009/3/layout/RandomtoResultProcess"/>
    <dgm:cxn modelId="{8C0308FD-56AA-43B5-BEC9-CCB5E35B4745}" type="presOf" srcId="{1974AC47-DA50-42F6-B83E-F45AA1B99298}" destId="{215927EF-E3C9-4DE9-B4F2-B7EF7E4F6B27}" srcOrd="0" destOrd="1" presId="urn:microsoft.com/office/officeart/2009/3/layout/RandomtoResultProcess"/>
    <dgm:cxn modelId="{AE849E2F-4448-48DF-BA03-E27AA9DE2C2C}" type="presParOf" srcId="{9C4C62C1-6A61-47B4-AF06-73C31A3F5051}" destId="{A2CE1692-BCC5-41FA-9E3F-E1C15EC3A94A}" srcOrd="0" destOrd="0" presId="urn:microsoft.com/office/officeart/2009/3/layout/RandomtoResultProcess"/>
    <dgm:cxn modelId="{F36FEC58-8A08-4E74-9B17-49ACD3AD45FE}" type="presParOf" srcId="{A2CE1692-BCC5-41FA-9E3F-E1C15EC3A94A}" destId="{89CD87E1-4341-4ACC-836C-F8803BDE5D7E}" srcOrd="0" destOrd="0" presId="urn:microsoft.com/office/officeart/2009/3/layout/RandomtoResultProcess"/>
    <dgm:cxn modelId="{4062CB36-B883-4A79-9B44-2F863CBB4A12}" type="presParOf" srcId="{A2CE1692-BCC5-41FA-9E3F-E1C15EC3A94A}" destId="{215927EF-E3C9-4DE9-B4F2-B7EF7E4F6B27}" srcOrd="1" destOrd="0" presId="urn:microsoft.com/office/officeart/2009/3/layout/RandomtoResultProcess"/>
    <dgm:cxn modelId="{DD049DD0-CC30-4F16-ADF8-9D9A73F8CEE6}" type="presParOf" srcId="{A2CE1692-BCC5-41FA-9E3F-E1C15EC3A94A}" destId="{0A7E8554-B03E-4D60-AC8E-B2A6333DC8B5}" srcOrd="2" destOrd="0" presId="urn:microsoft.com/office/officeart/2009/3/layout/RandomtoResultProcess"/>
    <dgm:cxn modelId="{7F2EF7BD-1190-4B8F-96D4-40E260B36B8C}" type="presParOf" srcId="{A2CE1692-BCC5-41FA-9E3F-E1C15EC3A94A}" destId="{2CD9E8AC-F11E-4A0C-9FCD-04F58CEEC27D}" srcOrd="3" destOrd="0" presId="urn:microsoft.com/office/officeart/2009/3/layout/RandomtoResultProcess"/>
    <dgm:cxn modelId="{7879FE40-4278-4311-9912-02ABEA92EC4B}" type="presParOf" srcId="{A2CE1692-BCC5-41FA-9E3F-E1C15EC3A94A}" destId="{AACD79C3-058B-40C3-9628-B443FF14B80D}" srcOrd="4" destOrd="0" presId="urn:microsoft.com/office/officeart/2009/3/layout/RandomtoResultProcess"/>
    <dgm:cxn modelId="{31D7EECB-AA2D-49AB-AFE0-B4B717608953}" type="presParOf" srcId="{A2CE1692-BCC5-41FA-9E3F-E1C15EC3A94A}" destId="{E4F314FA-484B-4651-893E-A2518925983F}" srcOrd="5" destOrd="0" presId="urn:microsoft.com/office/officeart/2009/3/layout/RandomtoResultProcess"/>
    <dgm:cxn modelId="{8F0D5AA3-20B2-4A66-BDE1-3B7343044A91}" type="presParOf" srcId="{A2CE1692-BCC5-41FA-9E3F-E1C15EC3A94A}" destId="{C9D55A70-27D6-4D78-92A7-D1A9364CEDED}" srcOrd="6" destOrd="0" presId="urn:microsoft.com/office/officeart/2009/3/layout/RandomtoResultProcess"/>
    <dgm:cxn modelId="{78676D4F-145A-4399-AAA2-54910DB83E2A}" type="presParOf" srcId="{A2CE1692-BCC5-41FA-9E3F-E1C15EC3A94A}" destId="{23CFFBB7-CFAF-431F-ADB4-79DE5E1EA30F}" srcOrd="7" destOrd="0" presId="urn:microsoft.com/office/officeart/2009/3/layout/RandomtoResultProcess"/>
    <dgm:cxn modelId="{939C5724-D1A8-4602-AA6C-227C1B176F0C}" type="presParOf" srcId="{A2CE1692-BCC5-41FA-9E3F-E1C15EC3A94A}" destId="{90069EDA-610A-46D6-A122-ED5AAFFC3751}" srcOrd="8" destOrd="0" presId="urn:microsoft.com/office/officeart/2009/3/layout/RandomtoResultProcess"/>
    <dgm:cxn modelId="{E76B2D30-3F78-4D73-92F0-7595AA3129FA}" type="presParOf" srcId="{A2CE1692-BCC5-41FA-9E3F-E1C15EC3A94A}" destId="{835807DE-D712-4A02-A043-0A6F84BA8038}" srcOrd="9" destOrd="0" presId="urn:microsoft.com/office/officeart/2009/3/layout/RandomtoResultProcess"/>
    <dgm:cxn modelId="{7A29A080-67CE-4696-AA9F-ECE7872E2679}" type="presParOf" srcId="{A2CE1692-BCC5-41FA-9E3F-E1C15EC3A94A}" destId="{E0F39BC2-563F-4B4F-BAF6-5EC247E6B9D8}" srcOrd="10" destOrd="0" presId="urn:microsoft.com/office/officeart/2009/3/layout/RandomtoResultProcess"/>
    <dgm:cxn modelId="{086757F6-AF36-4CBA-A48D-6F8D8A25C6C8}" type="presParOf" srcId="{A2CE1692-BCC5-41FA-9E3F-E1C15EC3A94A}" destId="{571A6422-3AC3-4D06-B8E4-A68445EA73EA}" srcOrd="11" destOrd="0" presId="urn:microsoft.com/office/officeart/2009/3/layout/RandomtoResultProcess"/>
    <dgm:cxn modelId="{F5461E15-4DF7-4B36-B5ED-E585BD83A225}" type="presParOf" srcId="{A2CE1692-BCC5-41FA-9E3F-E1C15EC3A94A}" destId="{40B18FAC-8A52-47BA-9A18-213BAB7A3C4A}" srcOrd="12" destOrd="0" presId="urn:microsoft.com/office/officeart/2009/3/layout/RandomtoResultProcess"/>
    <dgm:cxn modelId="{5B67D8E9-67C4-4391-B1B1-CA37168E9C74}" type="presParOf" srcId="{A2CE1692-BCC5-41FA-9E3F-E1C15EC3A94A}" destId="{0099C3CE-EF58-4299-9CEB-C392D45152C8}" srcOrd="13" destOrd="0" presId="urn:microsoft.com/office/officeart/2009/3/layout/RandomtoResultProcess"/>
    <dgm:cxn modelId="{F9EFED47-F99C-4560-93E5-6EFEA04395E8}" type="presParOf" srcId="{A2CE1692-BCC5-41FA-9E3F-E1C15EC3A94A}" destId="{43C87E59-4971-4D2F-9E04-90085727E646}" srcOrd="14" destOrd="0" presId="urn:microsoft.com/office/officeart/2009/3/layout/RandomtoResultProcess"/>
    <dgm:cxn modelId="{ED23E8CD-2DC5-4100-A963-EB84F4EAB0CE}" type="presParOf" srcId="{A2CE1692-BCC5-41FA-9E3F-E1C15EC3A94A}" destId="{CA1D34F2-A593-4159-8C07-BE0D67CACB1F}" srcOrd="15" destOrd="0" presId="urn:microsoft.com/office/officeart/2009/3/layout/RandomtoResultProcess"/>
    <dgm:cxn modelId="{A878F359-B916-4E40-8C99-5D54B151CBF7}" type="presParOf" srcId="{A2CE1692-BCC5-41FA-9E3F-E1C15EC3A94A}" destId="{B38B58F1-F598-493B-851F-DD7240AE14E7}" srcOrd="16" destOrd="0" presId="urn:microsoft.com/office/officeart/2009/3/layout/RandomtoResultProcess"/>
    <dgm:cxn modelId="{31F97560-271F-48E9-BE97-783F5C57AA6D}" type="presParOf" srcId="{A2CE1692-BCC5-41FA-9E3F-E1C15EC3A94A}" destId="{35FAD2D2-B128-4BEB-827D-BB1C38C61BF1}" srcOrd="17" destOrd="0" presId="urn:microsoft.com/office/officeart/2009/3/layout/RandomtoResultProcess"/>
    <dgm:cxn modelId="{56A42460-F0B0-4464-960F-B760A12A83D7}" type="presParOf" srcId="{A2CE1692-BCC5-41FA-9E3F-E1C15EC3A94A}" destId="{04159EA1-26B2-49C0-B4FD-8114098EBFB1}" srcOrd="18" destOrd="0" presId="urn:microsoft.com/office/officeart/2009/3/layout/RandomtoResultProcess"/>
    <dgm:cxn modelId="{A538324C-7B82-4B72-A365-157D22BD22B4}" type="presParOf" srcId="{A2CE1692-BCC5-41FA-9E3F-E1C15EC3A94A}" destId="{CE8C2E20-8882-420F-B8E2-5005365E07D0}" srcOrd="19" destOrd="0" presId="urn:microsoft.com/office/officeart/2009/3/layout/RandomtoResultProcess"/>
    <dgm:cxn modelId="{3CD05274-8416-49D5-AA28-273B0D50F025}" type="presParOf" srcId="{9C4C62C1-6A61-47B4-AF06-73C31A3F5051}" destId="{BC8A214C-EA46-42C4-A0B0-5B1B38DF3062}" srcOrd="1" destOrd="0" presId="urn:microsoft.com/office/officeart/2009/3/layout/RandomtoResultProcess"/>
    <dgm:cxn modelId="{AECC1FC0-DF29-426B-A326-9475A6F863A2}" type="presParOf" srcId="{BC8A214C-EA46-42C4-A0B0-5B1B38DF3062}" destId="{CD519CF1-64D3-42F8-B36A-FEC8A2BB0C5C}" srcOrd="0" destOrd="0" presId="urn:microsoft.com/office/officeart/2009/3/layout/RandomtoResultProcess"/>
    <dgm:cxn modelId="{3BDAA82F-E403-41AB-9CE8-01ED5466C3D1}" type="presParOf" srcId="{BC8A214C-EA46-42C4-A0B0-5B1B38DF3062}" destId="{40ACE741-5128-40AB-A9C9-14F8502820DA}" srcOrd="1" destOrd="0" presId="urn:microsoft.com/office/officeart/2009/3/layout/RandomtoResultProcess"/>
    <dgm:cxn modelId="{04CA0E75-B1CD-41C7-9CAE-A56F1FFF488F}" type="presParOf" srcId="{9C4C62C1-6A61-47B4-AF06-73C31A3F5051}" destId="{55EA4447-6096-42EB-9DC6-38D83EAF2E67}" srcOrd="2" destOrd="0" presId="urn:microsoft.com/office/officeart/2009/3/layout/RandomtoResultProcess"/>
    <dgm:cxn modelId="{7D3CED82-3683-4BB2-97AA-E1D8219CD5CD}" type="presParOf" srcId="{55EA4447-6096-42EB-9DC6-38D83EAF2E67}" destId="{F7F9180A-F831-4885-B96F-864F238F0E09}" srcOrd="0" destOrd="0" presId="urn:microsoft.com/office/officeart/2009/3/layout/RandomtoResultProcess"/>
    <dgm:cxn modelId="{5562D359-7C00-429D-8969-A42E1307DDE4}" type="presParOf" srcId="{55EA4447-6096-42EB-9DC6-38D83EAF2E67}" destId="{D3FEF3F2-2B82-4C18-A27A-AB38602B2911}" srcOrd="1" destOrd="0" presId="urn:microsoft.com/office/officeart/2009/3/layout/RandomtoResultProcess"/>
    <dgm:cxn modelId="{40DC102A-C65E-41A8-9C34-C1B9D1FEE8E2}" type="presParOf" srcId="{55EA4447-6096-42EB-9DC6-38D83EAF2E67}" destId="{5727C88E-B503-4D52-933B-2FDC8FD3DD99}" srcOrd="2" destOrd="0" presId="urn:microsoft.com/office/officeart/2009/3/layout/RandomtoResultProcess"/>
    <dgm:cxn modelId="{B693DC4F-7908-4302-8F0F-368D713837CE}" type="presParOf" srcId="{9C4C62C1-6A61-47B4-AF06-73C31A3F5051}" destId="{924D11B0-EE09-433F-A785-D38C12229201}" srcOrd="3" destOrd="0" presId="urn:microsoft.com/office/officeart/2009/3/layout/RandomtoResultProcess"/>
    <dgm:cxn modelId="{CBD2AE55-71BE-4270-840F-8B0603D3395F}" type="presParOf" srcId="{924D11B0-EE09-433F-A785-D38C12229201}" destId="{C0C7C4B7-1F6E-437A-A623-8AC5ECC78B8D}" srcOrd="0" destOrd="0" presId="urn:microsoft.com/office/officeart/2009/3/layout/RandomtoResultProcess"/>
    <dgm:cxn modelId="{F5EAD575-27B8-48CD-953C-60481C4CF4A7}" type="presParOf" srcId="{924D11B0-EE09-433F-A785-D38C12229201}" destId="{88DE92D8-6C3C-4B7F-821A-70AD4F0134B6}" srcOrd="1" destOrd="0" presId="urn:microsoft.com/office/officeart/2009/3/layout/RandomtoResultProcess"/>
    <dgm:cxn modelId="{72F9B520-0419-4CD8-B3C7-78F9EC474CAD}" type="presParOf" srcId="{9C4C62C1-6A61-47B4-AF06-73C31A3F5051}" destId="{DDDF578D-9286-4AB3-94E0-17421BE81025}" srcOrd="4" destOrd="0" presId="urn:microsoft.com/office/officeart/2009/3/layout/RandomtoResultProcess"/>
    <dgm:cxn modelId="{4B114787-1918-447A-8BF1-68613F4FFC49}" type="presParOf" srcId="{DDDF578D-9286-4AB3-94E0-17421BE81025}" destId="{4169E09F-7CAD-44FD-BE60-4B487590D0D8}" srcOrd="0" destOrd="0" presId="urn:microsoft.com/office/officeart/2009/3/layout/RandomtoResultProcess"/>
    <dgm:cxn modelId="{6193C1C8-F5B2-473C-AD1F-072A3E33773B}" type="presParOf" srcId="{DDDF578D-9286-4AB3-94E0-17421BE81025}" destId="{4FE335BD-6878-47BA-9F8D-6D95BECBED8A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A72140-C0B0-47C4-B59A-960FA19BB24C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pl-PL"/>
        </a:p>
      </dgm:t>
    </dgm:pt>
    <dgm:pt modelId="{2826EAB8-6559-41CA-A375-3C468CA960B6}">
      <dgm:prSet/>
      <dgm:spPr>
        <a:ln>
          <a:solidFill>
            <a:srgbClr val="D7B56D"/>
          </a:solidFill>
        </a:ln>
      </dgm:spPr>
      <dgm:t>
        <a:bodyPr/>
        <a:lstStyle/>
        <a:p>
          <a:r>
            <a:rPr lang="pl-PL" dirty="0"/>
            <a:t>• </a:t>
          </a:r>
          <a:r>
            <a:rPr lang="pl-PL" b="1" dirty="0"/>
            <a:t>Doświadczenie w zakresie współpracy z Organami prowadzącymi </a:t>
          </a:r>
          <a:endParaRPr lang="pl-PL" dirty="0"/>
        </a:p>
      </dgm:t>
    </dgm:pt>
    <dgm:pt modelId="{632E0BCF-C836-443E-B9B1-C428DE1C8AAB}" type="parTrans" cxnId="{395D0548-5519-46C1-A1F1-4DD94C9BE07D}">
      <dgm:prSet/>
      <dgm:spPr/>
      <dgm:t>
        <a:bodyPr/>
        <a:lstStyle/>
        <a:p>
          <a:endParaRPr lang="pl-PL"/>
        </a:p>
      </dgm:t>
    </dgm:pt>
    <dgm:pt modelId="{15D94DEC-F0C7-4AB5-88F7-3891EA722E55}" type="sibTrans" cxnId="{395D0548-5519-46C1-A1F1-4DD94C9BE07D}">
      <dgm:prSet/>
      <dgm:spPr>
        <a:ln>
          <a:solidFill>
            <a:srgbClr val="666666"/>
          </a:solidFill>
        </a:ln>
      </dgm:spPr>
      <dgm:t>
        <a:bodyPr/>
        <a:lstStyle/>
        <a:p>
          <a:endParaRPr lang="pl-PL"/>
        </a:p>
      </dgm:t>
    </dgm:pt>
    <dgm:pt modelId="{503AD261-3141-49C9-B497-6A7FBFD1D673}">
      <dgm:prSet/>
      <dgm:spPr>
        <a:ln>
          <a:solidFill>
            <a:srgbClr val="D7B56D"/>
          </a:solidFill>
        </a:ln>
      </dgm:spPr>
      <dgm:t>
        <a:bodyPr/>
        <a:lstStyle/>
        <a:p>
          <a:r>
            <a:rPr lang="pl-PL"/>
            <a:t>• Certyfikaty zgodne z </a:t>
          </a:r>
          <a:r>
            <a:rPr lang="pl-PL" b="1"/>
            <a:t>Europejską i Polską Ramą Kwalifikacji (ERK/KRK)</a:t>
          </a:r>
          <a:r>
            <a:rPr lang="pl-PL"/>
            <a:t> oraz z </a:t>
          </a:r>
          <a:r>
            <a:rPr lang="pl-PL" b="1"/>
            <a:t>Międzynarodowym Standardem Kwalifikacji Zawodów ISCO-08 </a:t>
          </a:r>
          <a:r>
            <a:rPr lang="pl-PL"/>
            <a:t>(New Competence),</a:t>
          </a:r>
        </a:p>
      </dgm:t>
    </dgm:pt>
    <dgm:pt modelId="{AC6DDFAB-2980-4874-812B-076591AD6B3B}" type="parTrans" cxnId="{EA12272E-06B4-4A4F-9B53-6B4902FE13C1}">
      <dgm:prSet/>
      <dgm:spPr/>
      <dgm:t>
        <a:bodyPr/>
        <a:lstStyle/>
        <a:p>
          <a:endParaRPr lang="pl-PL"/>
        </a:p>
      </dgm:t>
    </dgm:pt>
    <dgm:pt modelId="{A470DB9F-8C4B-4ACF-9D02-14729ABBF376}" type="sibTrans" cxnId="{EA12272E-06B4-4A4F-9B53-6B4902FE13C1}">
      <dgm:prSet/>
      <dgm:spPr/>
      <dgm:t>
        <a:bodyPr/>
        <a:lstStyle/>
        <a:p>
          <a:endParaRPr lang="pl-PL"/>
        </a:p>
      </dgm:t>
    </dgm:pt>
    <dgm:pt modelId="{28592009-3AA1-4B02-980B-22995DE5D703}">
      <dgm:prSet/>
      <dgm:spPr>
        <a:ln>
          <a:solidFill>
            <a:srgbClr val="D7B56D"/>
          </a:solidFill>
        </a:ln>
      </dgm:spPr>
      <dgm:t>
        <a:bodyPr/>
        <a:lstStyle/>
        <a:p>
          <a:r>
            <a:rPr lang="pl-PL"/>
            <a:t>• </a:t>
          </a:r>
          <a:r>
            <a:rPr lang="pl-PL" b="1"/>
            <a:t>Gotowe materiały edukacyjne</a:t>
          </a:r>
          <a:r>
            <a:rPr lang="pl-PL"/>
            <a:t> opracowane w korelacji z potrzebami rynku pracy i przedsiębiorców, w tym: programy szkolenia, sylabusy, podręczniki, testy, egzaminy oraz programy staży i praktyk,</a:t>
          </a:r>
        </a:p>
      </dgm:t>
    </dgm:pt>
    <dgm:pt modelId="{F6427D21-EF69-4A31-A720-9BFF06E31AED}" type="parTrans" cxnId="{FAC64F37-5709-4549-AB6F-5B1CE9330A41}">
      <dgm:prSet/>
      <dgm:spPr/>
      <dgm:t>
        <a:bodyPr/>
        <a:lstStyle/>
        <a:p>
          <a:endParaRPr lang="pl-PL"/>
        </a:p>
      </dgm:t>
    </dgm:pt>
    <dgm:pt modelId="{66BA6EBA-8D77-4453-8D35-8F5DBB9C9BD3}" type="sibTrans" cxnId="{FAC64F37-5709-4549-AB6F-5B1CE9330A41}">
      <dgm:prSet/>
      <dgm:spPr/>
      <dgm:t>
        <a:bodyPr/>
        <a:lstStyle/>
        <a:p>
          <a:endParaRPr lang="pl-PL"/>
        </a:p>
      </dgm:t>
    </dgm:pt>
    <dgm:pt modelId="{D9B5FAAC-9D56-40E7-A51D-02E78F038E65}">
      <dgm:prSet/>
      <dgm:spPr>
        <a:ln>
          <a:solidFill>
            <a:srgbClr val="D7B56D"/>
          </a:solidFill>
        </a:ln>
      </dgm:spPr>
      <dgm:t>
        <a:bodyPr/>
        <a:lstStyle/>
        <a:p>
          <a:r>
            <a:rPr lang="pl-PL"/>
            <a:t>• </a:t>
          </a:r>
          <a:r>
            <a:rPr lang="pl-PL" b="1"/>
            <a:t>Zwiększone szanse na dofinansowanie </a:t>
          </a:r>
          <a:r>
            <a:rPr lang="pl-PL"/>
            <a:t>projektu ze względu na zgodność oferowanych kursów i certyfikatów z dokumentacją konkursową publikowaną na szczeblu krajowym, jak też regionalnym (Europejska i Polska Rama Kwalifikacji). </a:t>
          </a:r>
        </a:p>
      </dgm:t>
    </dgm:pt>
    <dgm:pt modelId="{C6F9A05B-9A5D-4A5F-AD70-4B2EFB15FA80}" type="parTrans" cxnId="{9AC9F017-79E6-4B33-986F-817A66C8F181}">
      <dgm:prSet/>
      <dgm:spPr/>
      <dgm:t>
        <a:bodyPr/>
        <a:lstStyle/>
        <a:p>
          <a:endParaRPr lang="pl-PL"/>
        </a:p>
      </dgm:t>
    </dgm:pt>
    <dgm:pt modelId="{28D8DDEC-54CD-4919-8697-E4BE9CBBE57E}" type="sibTrans" cxnId="{9AC9F017-79E6-4B33-986F-817A66C8F181}">
      <dgm:prSet/>
      <dgm:spPr/>
      <dgm:t>
        <a:bodyPr/>
        <a:lstStyle/>
        <a:p>
          <a:endParaRPr lang="pl-PL"/>
        </a:p>
      </dgm:t>
    </dgm:pt>
    <dgm:pt modelId="{A86A5982-793D-456D-8C82-9DB5F5BC35E9}">
      <dgm:prSet/>
      <dgm:spPr>
        <a:ln>
          <a:solidFill>
            <a:srgbClr val="D7B56D"/>
          </a:solidFill>
        </a:ln>
      </dgm:spPr>
      <dgm:t>
        <a:bodyPr/>
        <a:lstStyle/>
        <a:p>
          <a:r>
            <a:rPr lang="pl-PL" dirty="0"/>
            <a:t>• </a:t>
          </a:r>
          <a:r>
            <a:rPr lang="pl-PL" b="1" dirty="0"/>
            <a:t>Pełne wsparcie Szkoły/Organu Prowadzącego w pozyskaniu oraz realizacji projektu</a:t>
          </a:r>
        </a:p>
      </dgm:t>
    </dgm:pt>
    <dgm:pt modelId="{848BD25C-EC7F-4DA3-B6B9-25358F354891}" type="parTrans" cxnId="{2339F150-A571-4B25-8302-AB4465DA2326}">
      <dgm:prSet/>
      <dgm:spPr/>
      <dgm:t>
        <a:bodyPr/>
        <a:lstStyle/>
        <a:p>
          <a:endParaRPr lang="pl-PL"/>
        </a:p>
      </dgm:t>
    </dgm:pt>
    <dgm:pt modelId="{906CA3D7-AAB9-4B9D-A330-7351B57A611D}" type="sibTrans" cxnId="{2339F150-A571-4B25-8302-AB4465DA2326}">
      <dgm:prSet/>
      <dgm:spPr/>
      <dgm:t>
        <a:bodyPr/>
        <a:lstStyle/>
        <a:p>
          <a:endParaRPr lang="pl-PL"/>
        </a:p>
      </dgm:t>
    </dgm:pt>
    <dgm:pt modelId="{35AC4286-ECEE-4136-A5F4-33625E9464FF}" type="pres">
      <dgm:prSet presAssocID="{C9A72140-C0B0-47C4-B59A-960FA19BB24C}" presName="Name0" presStyleCnt="0">
        <dgm:presLayoutVars>
          <dgm:chMax val="7"/>
          <dgm:chPref val="7"/>
          <dgm:dir/>
        </dgm:presLayoutVars>
      </dgm:prSet>
      <dgm:spPr/>
    </dgm:pt>
    <dgm:pt modelId="{25BBBD80-5436-4444-BE64-884EB01066B2}" type="pres">
      <dgm:prSet presAssocID="{C9A72140-C0B0-47C4-B59A-960FA19BB24C}" presName="Name1" presStyleCnt="0"/>
      <dgm:spPr/>
    </dgm:pt>
    <dgm:pt modelId="{1C678A13-9219-4056-881F-A0454B91D5A8}" type="pres">
      <dgm:prSet presAssocID="{C9A72140-C0B0-47C4-B59A-960FA19BB24C}" presName="cycle" presStyleCnt="0"/>
      <dgm:spPr/>
    </dgm:pt>
    <dgm:pt modelId="{B80A4820-0543-4706-8682-AB6A8F70EC4C}" type="pres">
      <dgm:prSet presAssocID="{C9A72140-C0B0-47C4-B59A-960FA19BB24C}" presName="srcNode" presStyleLbl="node1" presStyleIdx="0" presStyleCnt="5"/>
      <dgm:spPr/>
    </dgm:pt>
    <dgm:pt modelId="{BB16E559-50CA-4533-A5A9-2725368B4DE5}" type="pres">
      <dgm:prSet presAssocID="{C9A72140-C0B0-47C4-B59A-960FA19BB24C}" presName="conn" presStyleLbl="parChTrans1D2" presStyleIdx="0" presStyleCnt="1"/>
      <dgm:spPr/>
    </dgm:pt>
    <dgm:pt modelId="{E50EAEB4-C588-4FB5-85E4-C10639D489AA}" type="pres">
      <dgm:prSet presAssocID="{C9A72140-C0B0-47C4-B59A-960FA19BB24C}" presName="extraNode" presStyleLbl="node1" presStyleIdx="0" presStyleCnt="5"/>
      <dgm:spPr/>
    </dgm:pt>
    <dgm:pt modelId="{47F2D711-4BE5-47CD-959D-CE33CFCC5B43}" type="pres">
      <dgm:prSet presAssocID="{C9A72140-C0B0-47C4-B59A-960FA19BB24C}" presName="dstNode" presStyleLbl="node1" presStyleIdx="0" presStyleCnt="5"/>
      <dgm:spPr/>
    </dgm:pt>
    <dgm:pt modelId="{4432B440-6378-4D4B-9BD5-D48B3C4285DF}" type="pres">
      <dgm:prSet presAssocID="{2826EAB8-6559-41CA-A375-3C468CA960B6}" presName="text_1" presStyleLbl="node1" presStyleIdx="0" presStyleCnt="5">
        <dgm:presLayoutVars>
          <dgm:bulletEnabled val="1"/>
        </dgm:presLayoutVars>
      </dgm:prSet>
      <dgm:spPr/>
    </dgm:pt>
    <dgm:pt modelId="{80872679-17C0-4DE3-91B7-F80F4B5B4357}" type="pres">
      <dgm:prSet presAssocID="{2826EAB8-6559-41CA-A375-3C468CA960B6}" presName="accent_1" presStyleCnt="0"/>
      <dgm:spPr/>
    </dgm:pt>
    <dgm:pt modelId="{DD38DBE5-4AA4-4465-9BF5-A246AB5A0EEC}" type="pres">
      <dgm:prSet presAssocID="{2826EAB8-6559-41CA-A375-3C468CA960B6}" presName="accentRepeatNode" presStyleLbl="solidFgAcc1" presStyleIdx="0" presStyleCnt="5"/>
      <dgm:spPr>
        <a:ln>
          <a:solidFill>
            <a:srgbClr val="666666"/>
          </a:solidFill>
        </a:ln>
      </dgm:spPr>
    </dgm:pt>
    <dgm:pt modelId="{0915C9FF-E300-4B45-8048-7532AF28E6E3}" type="pres">
      <dgm:prSet presAssocID="{503AD261-3141-49C9-B497-6A7FBFD1D673}" presName="text_2" presStyleLbl="node1" presStyleIdx="1" presStyleCnt="5">
        <dgm:presLayoutVars>
          <dgm:bulletEnabled val="1"/>
        </dgm:presLayoutVars>
      </dgm:prSet>
      <dgm:spPr/>
    </dgm:pt>
    <dgm:pt modelId="{B6CEF903-1F46-4B33-A421-CFB1152F9359}" type="pres">
      <dgm:prSet presAssocID="{503AD261-3141-49C9-B497-6A7FBFD1D673}" presName="accent_2" presStyleCnt="0"/>
      <dgm:spPr/>
    </dgm:pt>
    <dgm:pt modelId="{A8F0A416-773A-4CDF-902D-B8F587A0672F}" type="pres">
      <dgm:prSet presAssocID="{503AD261-3141-49C9-B497-6A7FBFD1D673}" presName="accentRepeatNode" presStyleLbl="solidFgAcc1" presStyleIdx="1" presStyleCnt="5"/>
      <dgm:spPr>
        <a:ln>
          <a:solidFill>
            <a:srgbClr val="666666"/>
          </a:solidFill>
        </a:ln>
      </dgm:spPr>
    </dgm:pt>
    <dgm:pt modelId="{EECDE13B-43DB-4129-889B-0F0166A27DCE}" type="pres">
      <dgm:prSet presAssocID="{28592009-3AA1-4B02-980B-22995DE5D703}" presName="text_3" presStyleLbl="node1" presStyleIdx="2" presStyleCnt="5">
        <dgm:presLayoutVars>
          <dgm:bulletEnabled val="1"/>
        </dgm:presLayoutVars>
      </dgm:prSet>
      <dgm:spPr/>
    </dgm:pt>
    <dgm:pt modelId="{DD0D2541-7FD8-4603-B660-F4AC7B4C72B5}" type="pres">
      <dgm:prSet presAssocID="{28592009-3AA1-4B02-980B-22995DE5D703}" presName="accent_3" presStyleCnt="0"/>
      <dgm:spPr/>
    </dgm:pt>
    <dgm:pt modelId="{23A54BA2-F5F6-43F7-A432-D28C17CB12CD}" type="pres">
      <dgm:prSet presAssocID="{28592009-3AA1-4B02-980B-22995DE5D703}" presName="accentRepeatNode" presStyleLbl="solidFgAcc1" presStyleIdx="2" presStyleCnt="5"/>
      <dgm:spPr>
        <a:ln>
          <a:solidFill>
            <a:srgbClr val="666666"/>
          </a:solidFill>
        </a:ln>
      </dgm:spPr>
    </dgm:pt>
    <dgm:pt modelId="{58655844-10F2-4CDB-96DE-A734F1EA423C}" type="pres">
      <dgm:prSet presAssocID="{D9B5FAAC-9D56-40E7-A51D-02E78F038E65}" presName="text_4" presStyleLbl="node1" presStyleIdx="3" presStyleCnt="5">
        <dgm:presLayoutVars>
          <dgm:bulletEnabled val="1"/>
        </dgm:presLayoutVars>
      </dgm:prSet>
      <dgm:spPr/>
    </dgm:pt>
    <dgm:pt modelId="{2D97C3F3-7380-4D2E-A72D-32EAEC05E4E5}" type="pres">
      <dgm:prSet presAssocID="{D9B5FAAC-9D56-40E7-A51D-02E78F038E65}" presName="accent_4" presStyleCnt="0"/>
      <dgm:spPr/>
    </dgm:pt>
    <dgm:pt modelId="{D2BF9306-10B1-4FCB-B904-1ED037C82325}" type="pres">
      <dgm:prSet presAssocID="{D9B5FAAC-9D56-40E7-A51D-02E78F038E65}" presName="accentRepeatNode" presStyleLbl="solidFgAcc1" presStyleIdx="3" presStyleCnt="5"/>
      <dgm:spPr>
        <a:ln>
          <a:solidFill>
            <a:srgbClr val="666666"/>
          </a:solidFill>
        </a:ln>
      </dgm:spPr>
    </dgm:pt>
    <dgm:pt modelId="{71724FE8-B686-488F-969F-B3208059AFD2}" type="pres">
      <dgm:prSet presAssocID="{A86A5982-793D-456D-8C82-9DB5F5BC35E9}" presName="text_5" presStyleLbl="node1" presStyleIdx="4" presStyleCnt="5">
        <dgm:presLayoutVars>
          <dgm:bulletEnabled val="1"/>
        </dgm:presLayoutVars>
      </dgm:prSet>
      <dgm:spPr/>
    </dgm:pt>
    <dgm:pt modelId="{8310489A-3CDF-4570-AC44-75C7A03734D8}" type="pres">
      <dgm:prSet presAssocID="{A86A5982-793D-456D-8C82-9DB5F5BC35E9}" presName="accent_5" presStyleCnt="0"/>
      <dgm:spPr/>
    </dgm:pt>
    <dgm:pt modelId="{9B4D5176-C5CF-431B-8419-50A5D6A5672D}" type="pres">
      <dgm:prSet presAssocID="{A86A5982-793D-456D-8C82-9DB5F5BC35E9}" presName="accentRepeatNode" presStyleLbl="solidFgAcc1" presStyleIdx="4" presStyleCnt="5"/>
      <dgm:spPr>
        <a:ln>
          <a:solidFill>
            <a:srgbClr val="666666"/>
          </a:solidFill>
        </a:ln>
      </dgm:spPr>
    </dgm:pt>
  </dgm:ptLst>
  <dgm:cxnLst>
    <dgm:cxn modelId="{9AC9F017-79E6-4B33-986F-817A66C8F181}" srcId="{C9A72140-C0B0-47C4-B59A-960FA19BB24C}" destId="{D9B5FAAC-9D56-40E7-A51D-02E78F038E65}" srcOrd="3" destOrd="0" parTransId="{C6F9A05B-9A5D-4A5F-AD70-4B2EFB15FA80}" sibTransId="{28D8DDEC-54CD-4919-8697-E4BE9CBBE57E}"/>
    <dgm:cxn modelId="{EA12272E-06B4-4A4F-9B53-6B4902FE13C1}" srcId="{C9A72140-C0B0-47C4-B59A-960FA19BB24C}" destId="{503AD261-3141-49C9-B497-6A7FBFD1D673}" srcOrd="1" destOrd="0" parTransId="{AC6DDFAB-2980-4874-812B-076591AD6B3B}" sibTransId="{A470DB9F-8C4B-4ACF-9D02-14729ABBF376}"/>
    <dgm:cxn modelId="{FAC64F37-5709-4549-AB6F-5B1CE9330A41}" srcId="{C9A72140-C0B0-47C4-B59A-960FA19BB24C}" destId="{28592009-3AA1-4B02-980B-22995DE5D703}" srcOrd="2" destOrd="0" parTransId="{F6427D21-EF69-4A31-A720-9BFF06E31AED}" sibTransId="{66BA6EBA-8D77-4453-8D35-8F5DBB9C9BD3}"/>
    <dgm:cxn modelId="{395D0548-5519-46C1-A1F1-4DD94C9BE07D}" srcId="{C9A72140-C0B0-47C4-B59A-960FA19BB24C}" destId="{2826EAB8-6559-41CA-A375-3C468CA960B6}" srcOrd="0" destOrd="0" parTransId="{632E0BCF-C836-443E-B9B1-C428DE1C8AAB}" sibTransId="{15D94DEC-F0C7-4AB5-88F7-3891EA722E55}"/>
    <dgm:cxn modelId="{2339F150-A571-4B25-8302-AB4465DA2326}" srcId="{C9A72140-C0B0-47C4-B59A-960FA19BB24C}" destId="{A86A5982-793D-456D-8C82-9DB5F5BC35E9}" srcOrd="4" destOrd="0" parTransId="{848BD25C-EC7F-4DA3-B6B9-25358F354891}" sibTransId="{906CA3D7-AAB9-4B9D-A330-7351B57A611D}"/>
    <dgm:cxn modelId="{1407037B-AE8E-45A6-BB26-7FE99AB43DFE}" type="presOf" srcId="{A86A5982-793D-456D-8C82-9DB5F5BC35E9}" destId="{71724FE8-B686-488F-969F-B3208059AFD2}" srcOrd="0" destOrd="0" presId="urn:microsoft.com/office/officeart/2008/layout/VerticalCurvedList"/>
    <dgm:cxn modelId="{87E32286-E5D3-4D62-A4D8-02A43D9948D1}" type="presOf" srcId="{C9A72140-C0B0-47C4-B59A-960FA19BB24C}" destId="{35AC4286-ECEE-4136-A5F4-33625E9464FF}" srcOrd="0" destOrd="0" presId="urn:microsoft.com/office/officeart/2008/layout/VerticalCurvedList"/>
    <dgm:cxn modelId="{8DBEE190-7E28-441C-A6A5-181276B81ADD}" type="presOf" srcId="{503AD261-3141-49C9-B497-6A7FBFD1D673}" destId="{0915C9FF-E300-4B45-8048-7532AF28E6E3}" srcOrd="0" destOrd="0" presId="urn:microsoft.com/office/officeart/2008/layout/VerticalCurvedList"/>
    <dgm:cxn modelId="{369C41C0-C98F-4D9D-8F89-5A78FC249870}" type="presOf" srcId="{15D94DEC-F0C7-4AB5-88F7-3891EA722E55}" destId="{BB16E559-50CA-4533-A5A9-2725368B4DE5}" srcOrd="0" destOrd="0" presId="urn:microsoft.com/office/officeart/2008/layout/VerticalCurvedList"/>
    <dgm:cxn modelId="{57EEA2CC-AC99-4379-A4C8-654DBF97F16F}" type="presOf" srcId="{2826EAB8-6559-41CA-A375-3C468CA960B6}" destId="{4432B440-6378-4D4B-9BD5-D48B3C4285DF}" srcOrd="0" destOrd="0" presId="urn:microsoft.com/office/officeart/2008/layout/VerticalCurvedList"/>
    <dgm:cxn modelId="{422F3AF8-D5D9-42B0-A041-8F7735556CC0}" type="presOf" srcId="{D9B5FAAC-9D56-40E7-A51D-02E78F038E65}" destId="{58655844-10F2-4CDB-96DE-A734F1EA423C}" srcOrd="0" destOrd="0" presId="urn:microsoft.com/office/officeart/2008/layout/VerticalCurvedList"/>
    <dgm:cxn modelId="{5992D3FA-6C9B-4E92-B476-D5069CB2CBA1}" type="presOf" srcId="{28592009-3AA1-4B02-980B-22995DE5D703}" destId="{EECDE13B-43DB-4129-889B-0F0166A27DCE}" srcOrd="0" destOrd="0" presId="urn:microsoft.com/office/officeart/2008/layout/VerticalCurvedList"/>
    <dgm:cxn modelId="{F2CF44FE-211F-44F4-9A1D-43051FA081C6}" type="presParOf" srcId="{35AC4286-ECEE-4136-A5F4-33625E9464FF}" destId="{25BBBD80-5436-4444-BE64-884EB01066B2}" srcOrd="0" destOrd="0" presId="urn:microsoft.com/office/officeart/2008/layout/VerticalCurvedList"/>
    <dgm:cxn modelId="{C0DE0809-C4CF-4EBC-8AAA-8E8B91CE1A38}" type="presParOf" srcId="{25BBBD80-5436-4444-BE64-884EB01066B2}" destId="{1C678A13-9219-4056-881F-A0454B91D5A8}" srcOrd="0" destOrd="0" presId="urn:microsoft.com/office/officeart/2008/layout/VerticalCurvedList"/>
    <dgm:cxn modelId="{E87C920B-A056-404B-A627-373259414C35}" type="presParOf" srcId="{1C678A13-9219-4056-881F-A0454B91D5A8}" destId="{B80A4820-0543-4706-8682-AB6A8F70EC4C}" srcOrd="0" destOrd="0" presId="urn:microsoft.com/office/officeart/2008/layout/VerticalCurvedList"/>
    <dgm:cxn modelId="{47726C27-8514-4169-9F00-5254958BA20C}" type="presParOf" srcId="{1C678A13-9219-4056-881F-A0454B91D5A8}" destId="{BB16E559-50CA-4533-A5A9-2725368B4DE5}" srcOrd="1" destOrd="0" presId="urn:microsoft.com/office/officeart/2008/layout/VerticalCurvedList"/>
    <dgm:cxn modelId="{98C0A0DF-8A3E-47CE-B0B0-2358E7B56EE6}" type="presParOf" srcId="{1C678A13-9219-4056-881F-A0454B91D5A8}" destId="{E50EAEB4-C588-4FB5-85E4-C10639D489AA}" srcOrd="2" destOrd="0" presId="urn:microsoft.com/office/officeart/2008/layout/VerticalCurvedList"/>
    <dgm:cxn modelId="{D2913EEA-C5E5-4A3A-8FF2-ADF891AAF69F}" type="presParOf" srcId="{1C678A13-9219-4056-881F-A0454B91D5A8}" destId="{47F2D711-4BE5-47CD-959D-CE33CFCC5B43}" srcOrd="3" destOrd="0" presId="urn:microsoft.com/office/officeart/2008/layout/VerticalCurvedList"/>
    <dgm:cxn modelId="{34D76620-0BA2-43F7-9673-699621065A7D}" type="presParOf" srcId="{25BBBD80-5436-4444-BE64-884EB01066B2}" destId="{4432B440-6378-4D4B-9BD5-D48B3C4285DF}" srcOrd="1" destOrd="0" presId="urn:microsoft.com/office/officeart/2008/layout/VerticalCurvedList"/>
    <dgm:cxn modelId="{272B3E64-FF23-49CD-B3D5-380C5C85C284}" type="presParOf" srcId="{25BBBD80-5436-4444-BE64-884EB01066B2}" destId="{80872679-17C0-4DE3-91B7-F80F4B5B4357}" srcOrd="2" destOrd="0" presId="urn:microsoft.com/office/officeart/2008/layout/VerticalCurvedList"/>
    <dgm:cxn modelId="{7F763C23-1312-40E4-9D50-D4EBF67DE3D7}" type="presParOf" srcId="{80872679-17C0-4DE3-91B7-F80F4B5B4357}" destId="{DD38DBE5-4AA4-4465-9BF5-A246AB5A0EEC}" srcOrd="0" destOrd="0" presId="urn:microsoft.com/office/officeart/2008/layout/VerticalCurvedList"/>
    <dgm:cxn modelId="{5AF7E69D-B5A8-49B0-B85E-AA257D4CC0D7}" type="presParOf" srcId="{25BBBD80-5436-4444-BE64-884EB01066B2}" destId="{0915C9FF-E300-4B45-8048-7532AF28E6E3}" srcOrd="3" destOrd="0" presId="urn:microsoft.com/office/officeart/2008/layout/VerticalCurvedList"/>
    <dgm:cxn modelId="{1F0B06D5-392A-4377-948E-23F712C1D79F}" type="presParOf" srcId="{25BBBD80-5436-4444-BE64-884EB01066B2}" destId="{B6CEF903-1F46-4B33-A421-CFB1152F9359}" srcOrd="4" destOrd="0" presId="urn:microsoft.com/office/officeart/2008/layout/VerticalCurvedList"/>
    <dgm:cxn modelId="{38709874-D20B-48C0-8C02-F5D9A2D1CCBF}" type="presParOf" srcId="{B6CEF903-1F46-4B33-A421-CFB1152F9359}" destId="{A8F0A416-773A-4CDF-902D-B8F587A0672F}" srcOrd="0" destOrd="0" presId="urn:microsoft.com/office/officeart/2008/layout/VerticalCurvedList"/>
    <dgm:cxn modelId="{96276151-2A21-4B26-9DD9-656CBE41AC91}" type="presParOf" srcId="{25BBBD80-5436-4444-BE64-884EB01066B2}" destId="{EECDE13B-43DB-4129-889B-0F0166A27DCE}" srcOrd="5" destOrd="0" presId="urn:microsoft.com/office/officeart/2008/layout/VerticalCurvedList"/>
    <dgm:cxn modelId="{5D863180-39A1-4D50-8BDB-1B5B91CF575B}" type="presParOf" srcId="{25BBBD80-5436-4444-BE64-884EB01066B2}" destId="{DD0D2541-7FD8-4603-B660-F4AC7B4C72B5}" srcOrd="6" destOrd="0" presId="urn:microsoft.com/office/officeart/2008/layout/VerticalCurvedList"/>
    <dgm:cxn modelId="{CEE42414-EBA1-47FB-A3C5-0DB2F9228545}" type="presParOf" srcId="{DD0D2541-7FD8-4603-B660-F4AC7B4C72B5}" destId="{23A54BA2-F5F6-43F7-A432-D28C17CB12CD}" srcOrd="0" destOrd="0" presId="urn:microsoft.com/office/officeart/2008/layout/VerticalCurvedList"/>
    <dgm:cxn modelId="{C92581C4-EC34-4494-B5E6-258A3D455765}" type="presParOf" srcId="{25BBBD80-5436-4444-BE64-884EB01066B2}" destId="{58655844-10F2-4CDB-96DE-A734F1EA423C}" srcOrd="7" destOrd="0" presId="urn:microsoft.com/office/officeart/2008/layout/VerticalCurvedList"/>
    <dgm:cxn modelId="{2D5F64AB-CBC4-4B7C-A5B7-AB781DA3EC81}" type="presParOf" srcId="{25BBBD80-5436-4444-BE64-884EB01066B2}" destId="{2D97C3F3-7380-4D2E-A72D-32EAEC05E4E5}" srcOrd="8" destOrd="0" presId="urn:microsoft.com/office/officeart/2008/layout/VerticalCurvedList"/>
    <dgm:cxn modelId="{734B254E-1901-4F93-AF4B-D9F30AC2DA78}" type="presParOf" srcId="{2D97C3F3-7380-4D2E-A72D-32EAEC05E4E5}" destId="{D2BF9306-10B1-4FCB-B904-1ED037C82325}" srcOrd="0" destOrd="0" presId="urn:microsoft.com/office/officeart/2008/layout/VerticalCurvedList"/>
    <dgm:cxn modelId="{0B86BAA8-B166-4E98-A9D1-399B3835CC1C}" type="presParOf" srcId="{25BBBD80-5436-4444-BE64-884EB01066B2}" destId="{71724FE8-B686-488F-969F-B3208059AFD2}" srcOrd="9" destOrd="0" presId="urn:microsoft.com/office/officeart/2008/layout/VerticalCurvedList"/>
    <dgm:cxn modelId="{A6210055-95C1-49BD-BD7D-A290F20A90FE}" type="presParOf" srcId="{25BBBD80-5436-4444-BE64-884EB01066B2}" destId="{8310489A-3CDF-4570-AC44-75C7A03734D8}" srcOrd="10" destOrd="0" presId="urn:microsoft.com/office/officeart/2008/layout/VerticalCurvedList"/>
    <dgm:cxn modelId="{A1F650BD-3DDA-4C6D-BE18-5B0FB1AC1A98}" type="presParOf" srcId="{8310489A-3CDF-4570-AC44-75C7A03734D8}" destId="{9B4D5176-C5CF-431B-8419-50A5D6A5672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025649-3356-4B70-BE5B-EF8F8F8033FF}" type="doc">
      <dgm:prSet loTypeId="urn:microsoft.com/office/officeart/2005/8/layout/pyramid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pl-PL"/>
        </a:p>
      </dgm:t>
    </dgm:pt>
    <dgm:pt modelId="{C647A12D-1BA7-46CE-B9B6-CD23AFABB061}">
      <dgm:prSet custT="1"/>
      <dgm:spPr/>
      <dgm:t>
        <a:bodyPr/>
        <a:lstStyle/>
        <a:p>
          <a:r>
            <a:rPr lang="pl-PL" sz="1300" dirty="0"/>
            <a:t>Logo </a:t>
          </a:r>
          <a:r>
            <a:rPr lang="pl-PL" sz="1300" dirty="0" err="1"/>
            <a:t>Europass</a:t>
          </a:r>
          <a:r>
            <a:rPr lang="pl-PL" sz="1300" dirty="0"/>
            <a:t> na certyfikatach VCC </a:t>
          </a:r>
        </a:p>
      </dgm:t>
    </dgm:pt>
    <dgm:pt modelId="{CEB61D40-2525-4390-9916-C6399416BCD8}" type="parTrans" cxnId="{A75D5A88-3404-4587-9852-52828B8A67FD}">
      <dgm:prSet/>
      <dgm:spPr/>
      <dgm:t>
        <a:bodyPr/>
        <a:lstStyle/>
        <a:p>
          <a:endParaRPr lang="pl-PL"/>
        </a:p>
      </dgm:t>
    </dgm:pt>
    <dgm:pt modelId="{19C2D493-0F35-4A52-8219-517B79E70AF3}" type="sibTrans" cxnId="{A75D5A88-3404-4587-9852-52828B8A67FD}">
      <dgm:prSet/>
      <dgm:spPr/>
      <dgm:t>
        <a:bodyPr/>
        <a:lstStyle/>
        <a:p>
          <a:endParaRPr lang="pl-PL"/>
        </a:p>
      </dgm:t>
    </dgm:pt>
    <dgm:pt modelId="{06F60CE8-1285-4CD6-9B0D-E045D0DB0146}">
      <dgm:prSet custT="1"/>
      <dgm:spPr/>
      <dgm:t>
        <a:bodyPr/>
        <a:lstStyle/>
        <a:p>
          <a:r>
            <a:rPr lang="pl-PL" sz="1300" dirty="0"/>
            <a:t>Fundacja VCC jako jedna z niewielu polecana jest przez PARP </a:t>
          </a:r>
          <a:br>
            <a:rPr lang="pl-PL" sz="1300" dirty="0"/>
          </a:br>
          <a:r>
            <a:rPr lang="pl-PL" sz="1300" dirty="0"/>
            <a:t>w zakresie certyfikacji i akredytacji w odniesieniu do jakości działania </a:t>
          </a:r>
          <a:r>
            <a:rPr lang="pl-PL" sz="1300" b="1" dirty="0"/>
            <a:t>Podmiotu świadczącego usługi rozwojowe.</a:t>
          </a:r>
          <a:endParaRPr lang="pl-PL" sz="1300" dirty="0"/>
        </a:p>
      </dgm:t>
    </dgm:pt>
    <dgm:pt modelId="{A52675AF-493A-4ED9-9982-71F13319053E}" type="parTrans" cxnId="{8645D2A2-27CB-488D-BF9B-5DC5FBB513B8}">
      <dgm:prSet/>
      <dgm:spPr/>
      <dgm:t>
        <a:bodyPr/>
        <a:lstStyle/>
        <a:p>
          <a:endParaRPr lang="pl-PL"/>
        </a:p>
      </dgm:t>
    </dgm:pt>
    <dgm:pt modelId="{6DDDC44E-5D27-4987-A5A2-98BD64D64D0C}" type="sibTrans" cxnId="{8645D2A2-27CB-488D-BF9B-5DC5FBB513B8}">
      <dgm:prSet/>
      <dgm:spPr/>
      <dgm:t>
        <a:bodyPr/>
        <a:lstStyle/>
        <a:p>
          <a:endParaRPr lang="pl-PL"/>
        </a:p>
      </dgm:t>
    </dgm:pt>
    <dgm:pt modelId="{81807696-DDC1-4FDF-9C37-5AE53C99655E}">
      <dgm:prSet custT="1"/>
      <dgm:spPr/>
      <dgm:t>
        <a:bodyPr/>
        <a:lstStyle/>
        <a:p>
          <a:r>
            <a:rPr lang="pl-PL" sz="1300" dirty="0"/>
            <a:t>Ponadto Akredytacja VCC wymieniana jest na liście </a:t>
          </a:r>
          <a:r>
            <a:rPr lang="pl-PL" sz="1300" b="1" dirty="0"/>
            <a:t>Certyfikacji osób świadczących usługi rozwojowe.</a:t>
          </a:r>
          <a:endParaRPr lang="pl-PL" sz="1300" dirty="0"/>
        </a:p>
      </dgm:t>
    </dgm:pt>
    <dgm:pt modelId="{3443989F-2F92-4E7D-9C21-18ADFED06CB2}" type="parTrans" cxnId="{CFB34CCE-FF7F-4ABE-A0BA-0D1811A4F8BE}">
      <dgm:prSet/>
      <dgm:spPr/>
      <dgm:t>
        <a:bodyPr/>
        <a:lstStyle/>
        <a:p>
          <a:endParaRPr lang="pl-PL"/>
        </a:p>
      </dgm:t>
    </dgm:pt>
    <dgm:pt modelId="{FE252FB6-4391-4F07-9855-409C6411CF62}" type="sibTrans" cxnId="{CFB34CCE-FF7F-4ABE-A0BA-0D1811A4F8BE}">
      <dgm:prSet/>
      <dgm:spPr/>
      <dgm:t>
        <a:bodyPr/>
        <a:lstStyle/>
        <a:p>
          <a:endParaRPr lang="pl-PL"/>
        </a:p>
      </dgm:t>
    </dgm:pt>
    <dgm:pt modelId="{22A05CFC-2ECA-478C-857D-E0A5067616A2}">
      <dgm:prSet custT="1"/>
      <dgm:spPr/>
      <dgm:t>
        <a:bodyPr/>
        <a:lstStyle/>
        <a:p>
          <a:r>
            <a:rPr lang="pl-PL" sz="1300" b="1" dirty="0"/>
            <a:t>System VCC został uwzględniony w raporcie „Od kompetencji do kwalifikacji − diagnoza rozwiązań i praktyk w zakresie walidowania efektów uczenia się”, </a:t>
          </a:r>
          <a:r>
            <a:rPr lang="pl-PL" sz="1300" dirty="0"/>
            <a:t>opracowanym przez Instytut Badań Edukacyjnych (IBE), odpowiedzialny za opracowanie i wdrożenie Krajowych Ram Kwalifikacji. </a:t>
          </a:r>
        </a:p>
      </dgm:t>
    </dgm:pt>
    <dgm:pt modelId="{9DC6ED1E-A96A-4B10-902F-69B4DFF6DE06}" type="parTrans" cxnId="{93D96980-9ACB-4542-AD2A-73D495B8774F}">
      <dgm:prSet/>
      <dgm:spPr/>
      <dgm:t>
        <a:bodyPr/>
        <a:lstStyle/>
        <a:p>
          <a:endParaRPr lang="pl-PL"/>
        </a:p>
      </dgm:t>
    </dgm:pt>
    <dgm:pt modelId="{9AEE6B7B-45D7-43BA-96BA-7D4EF2BED66F}" type="sibTrans" cxnId="{93D96980-9ACB-4542-AD2A-73D495B8774F}">
      <dgm:prSet/>
      <dgm:spPr/>
      <dgm:t>
        <a:bodyPr/>
        <a:lstStyle/>
        <a:p>
          <a:endParaRPr lang="pl-PL"/>
        </a:p>
      </dgm:t>
    </dgm:pt>
    <dgm:pt modelId="{18E9E799-A04D-4882-88B2-BAE1941CA9B9}" type="pres">
      <dgm:prSet presAssocID="{8B025649-3356-4B70-BE5B-EF8F8F8033FF}" presName="compositeShape" presStyleCnt="0">
        <dgm:presLayoutVars>
          <dgm:dir/>
          <dgm:resizeHandles/>
        </dgm:presLayoutVars>
      </dgm:prSet>
      <dgm:spPr/>
    </dgm:pt>
    <dgm:pt modelId="{A636269F-0868-4806-859D-7766B597B28C}" type="pres">
      <dgm:prSet presAssocID="{8B025649-3356-4B70-BE5B-EF8F8F8033FF}" presName="pyramid" presStyleLbl="node1" presStyleIdx="0" presStyleCnt="1" custLinFactNeighborX="-16660"/>
      <dgm:spPr>
        <a:solidFill>
          <a:srgbClr val="666666"/>
        </a:solidFill>
      </dgm:spPr>
    </dgm:pt>
    <dgm:pt modelId="{9F163BB2-81B7-4950-87E5-12CB36BCBE57}" type="pres">
      <dgm:prSet presAssocID="{8B025649-3356-4B70-BE5B-EF8F8F8033FF}" presName="theList" presStyleCnt="0"/>
      <dgm:spPr/>
    </dgm:pt>
    <dgm:pt modelId="{9D6E48AA-3397-4AC9-99BC-BD0E68DE987A}" type="pres">
      <dgm:prSet presAssocID="{C647A12D-1BA7-46CE-B9B6-CD23AFABB061}" presName="aNode" presStyleLbl="fgAcc1" presStyleIdx="0" presStyleCnt="4" custScaleX="186571" custLinFactNeighborX="-20615">
        <dgm:presLayoutVars>
          <dgm:bulletEnabled val="1"/>
        </dgm:presLayoutVars>
      </dgm:prSet>
      <dgm:spPr/>
    </dgm:pt>
    <dgm:pt modelId="{B72AAC50-9D86-4601-9D26-01A168C8D7F8}" type="pres">
      <dgm:prSet presAssocID="{C647A12D-1BA7-46CE-B9B6-CD23AFABB061}" presName="aSpace" presStyleCnt="0"/>
      <dgm:spPr/>
    </dgm:pt>
    <dgm:pt modelId="{DE2B1ED6-1E88-4B68-89D3-02BC1F837E81}" type="pres">
      <dgm:prSet presAssocID="{06F60CE8-1285-4CD6-9B0D-E045D0DB0146}" presName="aNode" presStyleLbl="fgAcc1" presStyleIdx="1" presStyleCnt="4" custScaleX="186571" custLinFactNeighborX="-20615">
        <dgm:presLayoutVars>
          <dgm:bulletEnabled val="1"/>
        </dgm:presLayoutVars>
      </dgm:prSet>
      <dgm:spPr/>
    </dgm:pt>
    <dgm:pt modelId="{1E788D48-154D-46F8-AB9A-5E9467F9E792}" type="pres">
      <dgm:prSet presAssocID="{06F60CE8-1285-4CD6-9B0D-E045D0DB0146}" presName="aSpace" presStyleCnt="0"/>
      <dgm:spPr/>
    </dgm:pt>
    <dgm:pt modelId="{13789CCB-1360-4391-A2BD-CB79B8825FF2}" type="pres">
      <dgm:prSet presAssocID="{81807696-DDC1-4FDF-9C37-5AE53C99655E}" presName="aNode" presStyleLbl="fgAcc1" presStyleIdx="2" presStyleCnt="4" custScaleX="186571" custLinFactNeighborX="-20615">
        <dgm:presLayoutVars>
          <dgm:bulletEnabled val="1"/>
        </dgm:presLayoutVars>
      </dgm:prSet>
      <dgm:spPr/>
    </dgm:pt>
    <dgm:pt modelId="{A855187E-C16D-4FBD-9A53-E20A31951C2F}" type="pres">
      <dgm:prSet presAssocID="{81807696-DDC1-4FDF-9C37-5AE53C99655E}" presName="aSpace" presStyleCnt="0"/>
      <dgm:spPr/>
    </dgm:pt>
    <dgm:pt modelId="{D4EFA363-D34E-4512-A99C-6589B3CD45B4}" type="pres">
      <dgm:prSet presAssocID="{22A05CFC-2ECA-478C-857D-E0A5067616A2}" presName="aNode" presStyleLbl="fgAcc1" presStyleIdx="3" presStyleCnt="4" custScaleX="186571" custScaleY="176185" custLinFactNeighborX="-20615">
        <dgm:presLayoutVars>
          <dgm:bulletEnabled val="1"/>
        </dgm:presLayoutVars>
      </dgm:prSet>
      <dgm:spPr/>
    </dgm:pt>
    <dgm:pt modelId="{D134A35B-1617-41A8-8BEE-453D03FF2248}" type="pres">
      <dgm:prSet presAssocID="{22A05CFC-2ECA-478C-857D-E0A5067616A2}" presName="aSpace" presStyleCnt="0"/>
      <dgm:spPr/>
    </dgm:pt>
  </dgm:ptLst>
  <dgm:cxnLst>
    <dgm:cxn modelId="{E672C02A-B810-4592-9294-2FF71D630E2D}" type="presOf" srcId="{C647A12D-1BA7-46CE-B9B6-CD23AFABB061}" destId="{9D6E48AA-3397-4AC9-99BC-BD0E68DE987A}" srcOrd="0" destOrd="0" presId="urn:microsoft.com/office/officeart/2005/8/layout/pyramid2"/>
    <dgm:cxn modelId="{55E74D3B-06B9-4836-9B28-A1F51F6519C5}" type="presOf" srcId="{06F60CE8-1285-4CD6-9B0D-E045D0DB0146}" destId="{DE2B1ED6-1E88-4B68-89D3-02BC1F837E81}" srcOrd="0" destOrd="0" presId="urn:microsoft.com/office/officeart/2005/8/layout/pyramid2"/>
    <dgm:cxn modelId="{752ABC3F-8A99-41CC-BD88-3F66556404C6}" type="presOf" srcId="{22A05CFC-2ECA-478C-857D-E0A5067616A2}" destId="{D4EFA363-D34E-4512-A99C-6589B3CD45B4}" srcOrd="0" destOrd="0" presId="urn:microsoft.com/office/officeart/2005/8/layout/pyramid2"/>
    <dgm:cxn modelId="{93D96980-9ACB-4542-AD2A-73D495B8774F}" srcId="{8B025649-3356-4B70-BE5B-EF8F8F8033FF}" destId="{22A05CFC-2ECA-478C-857D-E0A5067616A2}" srcOrd="3" destOrd="0" parTransId="{9DC6ED1E-A96A-4B10-902F-69B4DFF6DE06}" sibTransId="{9AEE6B7B-45D7-43BA-96BA-7D4EF2BED66F}"/>
    <dgm:cxn modelId="{A75D5A88-3404-4587-9852-52828B8A67FD}" srcId="{8B025649-3356-4B70-BE5B-EF8F8F8033FF}" destId="{C647A12D-1BA7-46CE-B9B6-CD23AFABB061}" srcOrd="0" destOrd="0" parTransId="{CEB61D40-2525-4390-9916-C6399416BCD8}" sibTransId="{19C2D493-0F35-4A52-8219-517B79E70AF3}"/>
    <dgm:cxn modelId="{AF9EC595-3752-42D6-9391-C1D77A5ACF1E}" type="presOf" srcId="{81807696-DDC1-4FDF-9C37-5AE53C99655E}" destId="{13789CCB-1360-4391-A2BD-CB79B8825FF2}" srcOrd="0" destOrd="0" presId="urn:microsoft.com/office/officeart/2005/8/layout/pyramid2"/>
    <dgm:cxn modelId="{8645D2A2-27CB-488D-BF9B-5DC5FBB513B8}" srcId="{8B025649-3356-4B70-BE5B-EF8F8F8033FF}" destId="{06F60CE8-1285-4CD6-9B0D-E045D0DB0146}" srcOrd="1" destOrd="0" parTransId="{A52675AF-493A-4ED9-9982-71F13319053E}" sibTransId="{6DDDC44E-5D27-4987-A5A2-98BD64D64D0C}"/>
    <dgm:cxn modelId="{CFB34CCE-FF7F-4ABE-A0BA-0D1811A4F8BE}" srcId="{8B025649-3356-4B70-BE5B-EF8F8F8033FF}" destId="{81807696-DDC1-4FDF-9C37-5AE53C99655E}" srcOrd="2" destOrd="0" parTransId="{3443989F-2F92-4E7D-9C21-18ADFED06CB2}" sibTransId="{FE252FB6-4391-4F07-9855-409C6411CF62}"/>
    <dgm:cxn modelId="{9AF8B3D0-6158-4318-81D7-53D8B250FE73}" type="presOf" srcId="{8B025649-3356-4B70-BE5B-EF8F8F8033FF}" destId="{18E9E799-A04D-4882-88B2-BAE1941CA9B9}" srcOrd="0" destOrd="0" presId="urn:microsoft.com/office/officeart/2005/8/layout/pyramid2"/>
    <dgm:cxn modelId="{5AC90149-1C22-4910-AAB8-F683FB2BB8BA}" type="presParOf" srcId="{18E9E799-A04D-4882-88B2-BAE1941CA9B9}" destId="{A636269F-0868-4806-859D-7766B597B28C}" srcOrd="0" destOrd="0" presId="urn:microsoft.com/office/officeart/2005/8/layout/pyramid2"/>
    <dgm:cxn modelId="{E754D283-2D00-4290-A4B4-57734C630D6C}" type="presParOf" srcId="{18E9E799-A04D-4882-88B2-BAE1941CA9B9}" destId="{9F163BB2-81B7-4950-87E5-12CB36BCBE57}" srcOrd="1" destOrd="0" presId="urn:microsoft.com/office/officeart/2005/8/layout/pyramid2"/>
    <dgm:cxn modelId="{11CC0589-EC0A-4079-8A23-13965C5467EB}" type="presParOf" srcId="{9F163BB2-81B7-4950-87E5-12CB36BCBE57}" destId="{9D6E48AA-3397-4AC9-99BC-BD0E68DE987A}" srcOrd="0" destOrd="0" presId="urn:microsoft.com/office/officeart/2005/8/layout/pyramid2"/>
    <dgm:cxn modelId="{400897C4-62B5-4541-B10A-4D985A8450D7}" type="presParOf" srcId="{9F163BB2-81B7-4950-87E5-12CB36BCBE57}" destId="{B72AAC50-9D86-4601-9D26-01A168C8D7F8}" srcOrd="1" destOrd="0" presId="urn:microsoft.com/office/officeart/2005/8/layout/pyramid2"/>
    <dgm:cxn modelId="{A114705D-6FF9-45D9-9BE6-26BA228E529D}" type="presParOf" srcId="{9F163BB2-81B7-4950-87E5-12CB36BCBE57}" destId="{DE2B1ED6-1E88-4B68-89D3-02BC1F837E81}" srcOrd="2" destOrd="0" presId="urn:microsoft.com/office/officeart/2005/8/layout/pyramid2"/>
    <dgm:cxn modelId="{684D7165-1F39-41AB-8928-E8A4BE6FEA73}" type="presParOf" srcId="{9F163BB2-81B7-4950-87E5-12CB36BCBE57}" destId="{1E788D48-154D-46F8-AB9A-5E9467F9E792}" srcOrd="3" destOrd="0" presId="urn:microsoft.com/office/officeart/2005/8/layout/pyramid2"/>
    <dgm:cxn modelId="{CA499A1E-ABD0-4A3C-ADAB-5000C95B731E}" type="presParOf" srcId="{9F163BB2-81B7-4950-87E5-12CB36BCBE57}" destId="{13789CCB-1360-4391-A2BD-CB79B8825FF2}" srcOrd="4" destOrd="0" presId="urn:microsoft.com/office/officeart/2005/8/layout/pyramid2"/>
    <dgm:cxn modelId="{6F3CA229-17A1-4CFE-9839-D5C6F35C3A7B}" type="presParOf" srcId="{9F163BB2-81B7-4950-87E5-12CB36BCBE57}" destId="{A855187E-C16D-4FBD-9A53-E20A31951C2F}" srcOrd="5" destOrd="0" presId="urn:microsoft.com/office/officeart/2005/8/layout/pyramid2"/>
    <dgm:cxn modelId="{B0F3EC7F-6F22-4FBE-951A-AADAE4458371}" type="presParOf" srcId="{9F163BB2-81B7-4950-87E5-12CB36BCBE57}" destId="{D4EFA363-D34E-4512-A99C-6589B3CD45B4}" srcOrd="6" destOrd="0" presId="urn:microsoft.com/office/officeart/2005/8/layout/pyramid2"/>
    <dgm:cxn modelId="{F4FF1700-C880-45C5-924B-49145DC8AF8E}" type="presParOf" srcId="{9F163BB2-81B7-4950-87E5-12CB36BCBE57}" destId="{D134A35B-1617-41A8-8BEE-453D03FF2248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CD87E1-4341-4ACC-836C-F8803BDE5D7E}">
      <dsp:nvSpPr>
        <dsp:cNvPr id="0" name=""/>
        <dsp:cNvSpPr/>
      </dsp:nvSpPr>
      <dsp:spPr>
        <a:xfrm>
          <a:off x="145086" y="1242565"/>
          <a:ext cx="2134891" cy="7035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kern="1200" dirty="0"/>
            <a:t>Finansowanie</a:t>
          </a:r>
          <a:br>
            <a:rPr lang="pl-PL" sz="2300" kern="1200" dirty="0"/>
          </a:br>
          <a:r>
            <a:rPr lang="pl-PL" sz="2300" kern="1200" dirty="0"/>
            <a:t>FVCC</a:t>
          </a:r>
        </a:p>
      </dsp:txBody>
      <dsp:txXfrm>
        <a:off x="145086" y="1242565"/>
        <a:ext cx="2134891" cy="703543"/>
      </dsp:txXfrm>
    </dsp:sp>
    <dsp:sp modelId="{215927EF-E3C9-4DE9-B4F2-B7EF7E4F6B27}">
      <dsp:nvSpPr>
        <dsp:cNvPr id="0" name=""/>
        <dsp:cNvSpPr/>
      </dsp:nvSpPr>
      <dsp:spPr>
        <a:xfrm>
          <a:off x="145086" y="2726097"/>
          <a:ext cx="2134891" cy="1318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RPO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PO WER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BUR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KFS</a:t>
          </a:r>
        </a:p>
      </dsp:txBody>
      <dsp:txXfrm>
        <a:off x="145086" y="2726097"/>
        <a:ext cx="2134891" cy="1318098"/>
      </dsp:txXfrm>
    </dsp:sp>
    <dsp:sp modelId="{0A7E8554-B03E-4D60-AC8E-B2A6333DC8B5}">
      <dsp:nvSpPr>
        <dsp:cNvPr id="0" name=""/>
        <dsp:cNvSpPr/>
      </dsp:nvSpPr>
      <dsp:spPr>
        <a:xfrm>
          <a:off x="142660" y="1028590"/>
          <a:ext cx="169820" cy="169820"/>
        </a:xfrm>
        <a:prstGeom prst="ellipse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D9E8AC-F11E-4A0C-9FCD-04F58CEEC27D}">
      <dsp:nvSpPr>
        <dsp:cNvPr id="0" name=""/>
        <dsp:cNvSpPr/>
      </dsp:nvSpPr>
      <dsp:spPr>
        <a:xfrm>
          <a:off x="261535" y="790841"/>
          <a:ext cx="169820" cy="169820"/>
        </a:xfrm>
        <a:prstGeom prst="ellipse">
          <a:avLst/>
        </a:prstGeom>
        <a:solidFill>
          <a:schemeClr val="accent6">
            <a:shade val="50000"/>
            <a:hueOff val="-48599"/>
            <a:satOff val="3240"/>
            <a:lumOff val="42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CD79C3-058B-40C3-9628-B443FF14B80D}">
      <dsp:nvSpPr>
        <dsp:cNvPr id="0" name=""/>
        <dsp:cNvSpPr/>
      </dsp:nvSpPr>
      <dsp:spPr>
        <a:xfrm>
          <a:off x="546834" y="838391"/>
          <a:ext cx="266861" cy="266861"/>
        </a:xfrm>
        <a:prstGeom prst="ellipse">
          <a:avLst/>
        </a:prstGeom>
        <a:solidFill>
          <a:schemeClr val="accent6">
            <a:shade val="50000"/>
            <a:hueOff val="-97199"/>
            <a:satOff val="6480"/>
            <a:lumOff val="84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F314FA-484B-4651-893E-A2518925983F}">
      <dsp:nvSpPr>
        <dsp:cNvPr id="0" name=""/>
        <dsp:cNvSpPr/>
      </dsp:nvSpPr>
      <dsp:spPr>
        <a:xfrm>
          <a:off x="784583" y="576867"/>
          <a:ext cx="169820" cy="169820"/>
        </a:xfrm>
        <a:prstGeom prst="ellipse">
          <a:avLst/>
        </a:prstGeom>
        <a:solidFill>
          <a:schemeClr val="accent6">
            <a:shade val="50000"/>
            <a:hueOff val="-145798"/>
            <a:satOff val="9720"/>
            <a:lumOff val="126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D55A70-27D6-4D78-92A7-D1A9364CEDED}">
      <dsp:nvSpPr>
        <dsp:cNvPr id="0" name=""/>
        <dsp:cNvSpPr/>
      </dsp:nvSpPr>
      <dsp:spPr>
        <a:xfrm>
          <a:off x="1093657" y="481767"/>
          <a:ext cx="169820" cy="169820"/>
        </a:xfrm>
        <a:prstGeom prst="ellipse">
          <a:avLst/>
        </a:prstGeom>
        <a:solidFill>
          <a:schemeClr val="accent6">
            <a:shade val="50000"/>
            <a:hueOff val="-194398"/>
            <a:satOff val="12960"/>
            <a:lumOff val="169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CFFBB7-CFAF-431F-ADB4-79DE5E1EA30F}">
      <dsp:nvSpPr>
        <dsp:cNvPr id="0" name=""/>
        <dsp:cNvSpPr/>
      </dsp:nvSpPr>
      <dsp:spPr>
        <a:xfrm>
          <a:off x="1474056" y="648192"/>
          <a:ext cx="169820" cy="169820"/>
        </a:xfrm>
        <a:prstGeom prst="ellipse">
          <a:avLst/>
        </a:prstGeom>
        <a:solidFill>
          <a:schemeClr val="accent6">
            <a:shade val="50000"/>
            <a:hueOff val="-242997"/>
            <a:satOff val="16200"/>
            <a:lumOff val="2115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069EDA-610A-46D6-A122-ED5AAFFC3751}">
      <dsp:nvSpPr>
        <dsp:cNvPr id="0" name=""/>
        <dsp:cNvSpPr/>
      </dsp:nvSpPr>
      <dsp:spPr>
        <a:xfrm>
          <a:off x="1711805" y="767066"/>
          <a:ext cx="266861" cy="266861"/>
        </a:xfrm>
        <a:prstGeom prst="ellipse">
          <a:avLst/>
        </a:prstGeom>
        <a:solidFill>
          <a:schemeClr val="accent6">
            <a:shade val="50000"/>
            <a:hueOff val="-291597"/>
            <a:satOff val="19440"/>
            <a:lumOff val="253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5807DE-D712-4A02-A043-0A6F84BA8038}">
      <dsp:nvSpPr>
        <dsp:cNvPr id="0" name=""/>
        <dsp:cNvSpPr/>
      </dsp:nvSpPr>
      <dsp:spPr>
        <a:xfrm>
          <a:off x="2044655" y="1028590"/>
          <a:ext cx="169820" cy="169820"/>
        </a:xfrm>
        <a:prstGeom prst="ellipse">
          <a:avLst/>
        </a:prstGeom>
        <a:solidFill>
          <a:schemeClr val="accent6">
            <a:shade val="50000"/>
            <a:hueOff val="-340196"/>
            <a:satOff val="22680"/>
            <a:lumOff val="296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F39BC2-563F-4B4F-BAF6-5EC247E6B9D8}">
      <dsp:nvSpPr>
        <dsp:cNvPr id="0" name=""/>
        <dsp:cNvSpPr/>
      </dsp:nvSpPr>
      <dsp:spPr>
        <a:xfrm>
          <a:off x="2187304" y="1290115"/>
          <a:ext cx="169820" cy="169820"/>
        </a:xfrm>
        <a:prstGeom prst="ellipse">
          <a:avLst/>
        </a:prstGeom>
        <a:solidFill>
          <a:schemeClr val="accent6">
            <a:shade val="50000"/>
            <a:hueOff val="-388796"/>
            <a:satOff val="25920"/>
            <a:lumOff val="338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1A6422-3AC3-4D06-B8E4-A68445EA73EA}">
      <dsp:nvSpPr>
        <dsp:cNvPr id="0" name=""/>
        <dsp:cNvSpPr/>
      </dsp:nvSpPr>
      <dsp:spPr>
        <a:xfrm>
          <a:off x="951008" y="790841"/>
          <a:ext cx="436682" cy="436682"/>
        </a:xfrm>
        <a:prstGeom prst="ellipse">
          <a:avLst/>
        </a:prstGeom>
        <a:solidFill>
          <a:schemeClr val="accent6">
            <a:shade val="50000"/>
            <a:hueOff val="-437395"/>
            <a:satOff val="29160"/>
            <a:lumOff val="3807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B18FAC-8A52-47BA-9A18-213BAB7A3C4A}">
      <dsp:nvSpPr>
        <dsp:cNvPr id="0" name=""/>
        <dsp:cNvSpPr/>
      </dsp:nvSpPr>
      <dsp:spPr>
        <a:xfrm>
          <a:off x="23785" y="1694289"/>
          <a:ext cx="169820" cy="169820"/>
        </a:xfrm>
        <a:prstGeom prst="ellipse">
          <a:avLst/>
        </a:prstGeom>
        <a:solidFill>
          <a:schemeClr val="accent6">
            <a:shade val="50000"/>
            <a:hueOff val="-437395"/>
            <a:satOff val="29160"/>
            <a:lumOff val="3807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99C3CE-EF58-4299-9CEB-C392D45152C8}">
      <dsp:nvSpPr>
        <dsp:cNvPr id="0" name=""/>
        <dsp:cNvSpPr/>
      </dsp:nvSpPr>
      <dsp:spPr>
        <a:xfrm>
          <a:off x="166435" y="1908263"/>
          <a:ext cx="266861" cy="266861"/>
        </a:xfrm>
        <a:prstGeom prst="ellipse">
          <a:avLst/>
        </a:prstGeom>
        <a:solidFill>
          <a:schemeClr val="accent6">
            <a:shade val="50000"/>
            <a:hueOff val="-388796"/>
            <a:satOff val="25920"/>
            <a:lumOff val="338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C87E59-4971-4D2F-9E04-90085727E646}">
      <dsp:nvSpPr>
        <dsp:cNvPr id="0" name=""/>
        <dsp:cNvSpPr/>
      </dsp:nvSpPr>
      <dsp:spPr>
        <a:xfrm>
          <a:off x="523059" y="2098462"/>
          <a:ext cx="388162" cy="388162"/>
        </a:xfrm>
        <a:prstGeom prst="ellipse">
          <a:avLst/>
        </a:prstGeom>
        <a:solidFill>
          <a:schemeClr val="accent6">
            <a:shade val="50000"/>
            <a:hueOff val="-340196"/>
            <a:satOff val="22680"/>
            <a:lumOff val="296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1D34F2-A593-4159-8C07-BE0D67CACB1F}">
      <dsp:nvSpPr>
        <dsp:cNvPr id="0" name=""/>
        <dsp:cNvSpPr/>
      </dsp:nvSpPr>
      <dsp:spPr>
        <a:xfrm>
          <a:off x="1022332" y="2407536"/>
          <a:ext cx="169820" cy="169820"/>
        </a:xfrm>
        <a:prstGeom prst="ellipse">
          <a:avLst/>
        </a:prstGeom>
        <a:solidFill>
          <a:schemeClr val="accent6">
            <a:shade val="50000"/>
            <a:hueOff val="-291597"/>
            <a:satOff val="19440"/>
            <a:lumOff val="253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8B58F1-F598-493B-851F-DD7240AE14E7}">
      <dsp:nvSpPr>
        <dsp:cNvPr id="0" name=""/>
        <dsp:cNvSpPr/>
      </dsp:nvSpPr>
      <dsp:spPr>
        <a:xfrm>
          <a:off x="1117432" y="2098462"/>
          <a:ext cx="266861" cy="266861"/>
        </a:xfrm>
        <a:prstGeom prst="ellipse">
          <a:avLst/>
        </a:prstGeom>
        <a:solidFill>
          <a:schemeClr val="accent6">
            <a:shade val="50000"/>
            <a:hueOff val="-242997"/>
            <a:satOff val="16200"/>
            <a:lumOff val="2115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FAD2D2-B128-4BEB-827D-BB1C38C61BF1}">
      <dsp:nvSpPr>
        <dsp:cNvPr id="0" name=""/>
        <dsp:cNvSpPr/>
      </dsp:nvSpPr>
      <dsp:spPr>
        <a:xfrm>
          <a:off x="1355182" y="2431311"/>
          <a:ext cx="169820" cy="169820"/>
        </a:xfrm>
        <a:prstGeom prst="ellipse">
          <a:avLst/>
        </a:prstGeom>
        <a:solidFill>
          <a:schemeClr val="accent6">
            <a:shade val="50000"/>
            <a:hueOff val="-194398"/>
            <a:satOff val="12960"/>
            <a:lumOff val="169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159EA1-26B2-49C0-B4FD-8114098EBFB1}">
      <dsp:nvSpPr>
        <dsp:cNvPr id="0" name=""/>
        <dsp:cNvSpPr/>
      </dsp:nvSpPr>
      <dsp:spPr>
        <a:xfrm>
          <a:off x="1569156" y="2050913"/>
          <a:ext cx="388162" cy="388162"/>
        </a:xfrm>
        <a:prstGeom prst="ellipse">
          <a:avLst/>
        </a:prstGeom>
        <a:solidFill>
          <a:schemeClr val="accent6">
            <a:shade val="50000"/>
            <a:hueOff val="-145798"/>
            <a:satOff val="9720"/>
            <a:lumOff val="126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8C2E20-8882-420F-B8E2-5005365E07D0}">
      <dsp:nvSpPr>
        <dsp:cNvPr id="0" name=""/>
        <dsp:cNvSpPr/>
      </dsp:nvSpPr>
      <dsp:spPr>
        <a:xfrm>
          <a:off x="2092204" y="1955813"/>
          <a:ext cx="266861" cy="266861"/>
        </a:xfrm>
        <a:prstGeom prst="ellipse">
          <a:avLst/>
        </a:prstGeom>
        <a:solidFill>
          <a:schemeClr val="accent6">
            <a:shade val="50000"/>
            <a:hueOff val="-97199"/>
            <a:satOff val="6480"/>
            <a:lumOff val="84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519CF1-64D3-42F8-B36A-FEC8A2BB0C5C}">
      <dsp:nvSpPr>
        <dsp:cNvPr id="0" name=""/>
        <dsp:cNvSpPr/>
      </dsp:nvSpPr>
      <dsp:spPr>
        <a:xfrm>
          <a:off x="2359066" y="837996"/>
          <a:ext cx="783734" cy="1496233"/>
        </a:xfrm>
        <a:prstGeom prst="chevron">
          <a:avLst>
            <a:gd name="adj" fmla="val 62310"/>
          </a:avLst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F9180A-F831-4885-B96F-864F238F0E09}">
      <dsp:nvSpPr>
        <dsp:cNvPr id="0" name=""/>
        <dsp:cNvSpPr/>
      </dsp:nvSpPr>
      <dsp:spPr>
        <a:xfrm>
          <a:off x="3142800" y="838722"/>
          <a:ext cx="2137456" cy="14962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kern="1200" dirty="0"/>
            <a:t>Plan projektu</a:t>
          </a:r>
          <a:br>
            <a:rPr lang="pl-PL" sz="2300" kern="1200" dirty="0"/>
          </a:br>
          <a:r>
            <a:rPr lang="pl-PL" sz="2300" kern="1200" dirty="0"/>
            <a:t>FVCC-Szkoła-</a:t>
          </a:r>
          <a:r>
            <a:rPr lang="pl-PL" sz="2300" kern="1200" dirty="0" err="1"/>
            <a:t>Org.Prow</a:t>
          </a:r>
          <a:r>
            <a:rPr lang="pl-PL" sz="2300" kern="1200" dirty="0"/>
            <a:t>.</a:t>
          </a:r>
        </a:p>
      </dsp:txBody>
      <dsp:txXfrm>
        <a:off x="3142800" y="838722"/>
        <a:ext cx="2137456" cy="1496219"/>
      </dsp:txXfrm>
    </dsp:sp>
    <dsp:sp modelId="{D3FEF3F2-2B82-4C18-A27A-AB38602B2911}">
      <dsp:nvSpPr>
        <dsp:cNvPr id="0" name=""/>
        <dsp:cNvSpPr/>
      </dsp:nvSpPr>
      <dsp:spPr>
        <a:xfrm>
          <a:off x="3142800" y="2726097"/>
          <a:ext cx="2137456" cy="1318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Wybór tematyki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Rodzaje wsparcia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900" kern="1200" dirty="0"/>
            <a:t>Budżet</a:t>
          </a:r>
        </a:p>
      </dsp:txBody>
      <dsp:txXfrm>
        <a:off x="3142800" y="2726097"/>
        <a:ext cx="2137456" cy="1318098"/>
      </dsp:txXfrm>
    </dsp:sp>
    <dsp:sp modelId="{C0C7C4B7-1F6E-437A-A623-8AC5ECC78B8D}">
      <dsp:nvSpPr>
        <dsp:cNvPr id="0" name=""/>
        <dsp:cNvSpPr/>
      </dsp:nvSpPr>
      <dsp:spPr>
        <a:xfrm>
          <a:off x="5280257" y="837996"/>
          <a:ext cx="783734" cy="1496233"/>
        </a:xfrm>
        <a:prstGeom prst="chevron">
          <a:avLst>
            <a:gd name="adj" fmla="val 62310"/>
          </a:avLst>
        </a:prstGeom>
        <a:solidFill>
          <a:schemeClr val="accent6">
            <a:shade val="90000"/>
            <a:hueOff val="-482724"/>
            <a:satOff val="6563"/>
            <a:lumOff val="2773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69E09F-7CAD-44FD-BE60-4B487590D0D8}">
      <dsp:nvSpPr>
        <dsp:cNvPr id="0" name=""/>
        <dsp:cNvSpPr/>
      </dsp:nvSpPr>
      <dsp:spPr>
        <a:xfrm>
          <a:off x="6149489" y="714344"/>
          <a:ext cx="1816838" cy="1816838"/>
        </a:xfrm>
        <a:prstGeom prst="ellipse">
          <a:avLst/>
        </a:prstGeom>
        <a:solidFill>
          <a:schemeClr val="accent6">
            <a:shade val="50000"/>
            <a:hueOff val="-48599"/>
            <a:satOff val="3240"/>
            <a:lumOff val="42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kern="1200" dirty="0"/>
            <a:t>Złożony projekt</a:t>
          </a:r>
        </a:p>
      </dsp:txBody>
      <dsp:txXfrm>
        <a:off x="6415559" y="980414"/>
        <a:ext cx="1284698" cy="12846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16E559-50CA-4533-A5A9-2725368B4DE5}">
      <dsp:nvSpPr>
        <dsp:cNvPr id="0" name=""/>
        <dsp:cNvSpPr/>
      </dsp:nvSpPr>
      <dsp:spPr>
        <a:xfrm>
          <a:off x="-6025072" y="-921917"/>
          <a:ext cx="7172427" cy="7172427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25400" cap="flat" cmpd="sng" algn="ctr">
          <a:solidFill>
            <a:srgbClr val="66666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32B440-6378-4D4B-9BD5-D48B3C4285DF}">
      <dsp:nvSpPr>
        <dsp:cNvPr id="0" name=""/>
        <dsp:cNvSpPr/>
      </dsp:nvSpPr>
      <dsp:spPr>
        <a:xfrm>
          <a:off x="501394" y="332930"/>
          <a:ext cx="7704366" cy="666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D7B56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8865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• </a:t>
          </a:r>
          <a:r>
            <a:rPr lang="pl-PL" sz="1400" b="1" kern="1200" dirty="0"/>
            <a:t>Doświadczenie w zakresie współpracy z Organami prowadzącymi </a:t>
          </a:r>
          <a:endParaRPr lang="pl-PL" sz="1400" kern="1200" dirty="0"/>
        </a:p>
      </dsp:txBody>
      <dsp:txXfrm>
        <a:off x="501394" y="332930"/>
        <a:ext cx="7704366" cy="666287"/>
      </dsp:txXfrm>
    </dsp:sp>
    <dsp:sp modelId="{DD38DBE5-4AA4-4465-9BF5-A246AB5A0EEC}">
      <dsp:nvSpPr>
        <dsp:cNvPr id="0" name=""/>
        <dsp:cNvSpPr/>
      </dsp:nvSpPr>
      <dsp:spPr>
        <a:xfrm>
          <a:off x="84964" y="249644"/>
          <a:ext cx="832858" cy="8328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66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15C9FF-E300-4B45-8048-7532AF28E6E3}">
      <dsp:nvSpPr>
        <dsp:cNvPr id="0" name=""/>
        <dsp:cNvSpPr/>
      </dsp:nvSpPr>
      <dsp:spPr>
        <a:xfrm>
          <a:off x="978836" y="1332041"/>
          <a:ext cx="7226924" cy="666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D7B56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8865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/>
            <a:t>• Certyfikaty zgodne z </a:t>
          </a:r>
          <a:r>
            <a:rPr lang="pl-PL" sz="1400" b="1" kern="1200"/>
            <a:t>Europejską i Polską Ramą Kwalifikacji (ERK/KRK)</a:t>
          </a:r>
          <a:r>
            <a:rPr lang="pl-PL" sz="1400" kern="1200"/>
            <a:t> oraz z </a:t>
          </a:r>
          <a:r>
            <a:rPr lang="pl-PL" sz="1400" b="1" kern="1200"/>
            <a:t>Międzynarodowym Standardem Kwalifikacji Zawodów ISCO-08 </a:t>
          </a:r>
          <a:r>
            <a:rPr lang="pl-PL" sz="1400" kern="1200"/>
            <a:t>(New Competence),</a:t>
          </a:r>
        </a:p>
      </dsp:txBody>
      <dsp:txXfrm>
        <a:off x="978836" y="1332041"/>
        <a:ext cx="7226924" cy="666287"/>
      </dsp:txXfrm>
    </dsp:sp>
    <dsp:sp modelId="{A8F0A416-773A-4CDF-902D-B8F587A0672F}">
      <dsp:nvSpPr>
        <dsp:cNvPr id="0" name=""/>
        <dsp:cNvSpPr/>
      </dsp:nvSpPr>
      <dsp:spPr>
        <a:xfrm>
          <a:off x="562406" y="1248755"/>
          <a:ext cx="832858" cy="8328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66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CDE13B-43DB-4129-889B-0F0166A27DCE}">
      <dsp:nvSpPr>
        <dsp:cNvPr id="0" name=""/>
        <dsp:cNvSpPr/>
      </dsp:nvSpPr>
      <dsp:spPr>
        <a:xfrm>
          <a:off x="1125372" y="2331152"/>
          <a:ext cx="7080388" cy="666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D7B56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8865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/>
            <a:t>• </a:t>
          </a:r>
          <a:r>
            <a:rPr lang="pl-PL" sz="1400" b="1" kern="1200"/>
            <a:t>Gotowe materiały edukacyjne</a:t>
          </a:r>
          <a:r>
            <a:rPr lang="pl-PL" sz="1400" kern="1200"/>
            <a:t> opracowane w korelacji z potrzebami rynku pracy i przedsiębiorców, w tym: programy szkolenia, sylabusy, podręczniki, testy, egzaminy oraz programy staży i praktyk,</a:t>
          </a:r>
        </a:p>
      </dsp:txBody>
      <dsp:txXfrm>
        <a:off x="1125372" y="2331152"/>
        <a:ext cx="7080388" cy="666287"/>
      </dsp:txXfrm>
    </dsp:sp>
    <dsp:sp modelId="{23A54BA2-F5F6-43F7-A432-D28C17CB12CD}">
      <dsp:nvSpPr>
        <dsp:cNvPr id="0" name=""/>
        <dsp:cNvSpPr/>
      </dsp:nvSpPr>
      <dsp:spPr>
        <a:xfrm>
          <a:off x="708942" y="2247866"/>
          <a:ext cx="832858" cy="8328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66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655844-10F2-4CDB-96DE-A734F1EA423C}">
      <dsp:nvSpPr>
        <dsp:cNvPr id="0" name=""/>
        <dsp:cNvSpPr/>
      </dsp:nvSpPr>
      <dsp:spPr>
        <a:xfrm>
          <a:off x="978836" y="3330263"/>
          <a:ext cx="7226924" cy="666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D7B56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8865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/>
            <a:t>• </a:t>
          </a:r>
          <a:r>
            <a:rPr lang="pl-PL" sz="1400" b="1" kern="1200"/>
            <a:t>Zwiększone szanse na dofinansowanie </a:t>
          </a:r>
          <a:r>
            <a:rPr lang="pl-PL" sz="1400" kern="1200"/>
            <a:t>projektu ze względu na zgodność oferowanych kursów i certyfikatów z dokumentacją konkursową publikowaną na szczeblu krajowym, jak też regionalnym (Europejska i Polska Rama Kwalifikacji). </a:t>
          </a:r>
        </a:p>
      </dsp:txBody>
      <dsp:txXfrm>
        <a:off x="978836" y="3330263"/>
        <a:ext cx="7226924" cy="666287"/>
      </dsp:txXfrm>
    </dsp:sp>
    <dsp:sp modelId="{D2BF9306-10B1-4FCB-B904-1ED037C82325}">
      <dsp:nvSpPr>
        <dsp:cNvPr id="0" name=""/>
        <dsp:cNvSpPr/>
      </dsp:nvSpPr>
      <dsp:spPr>
        <a:xfrm>
          <a:off x="562406" y="3246977"/>
          <a:ext cx="832858" cy="8328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66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724FE8-B686-488F-969F-B3208059AFD2}">
      <dsp:nvSpPr>
        <dsp:cNvPr id="0" name=""/>
        <dsp:cNvSpPr/>
      </dsp:nvSpPr>
      <dsp:spPr>
        <a:xfrm>
          <a:off x="501394" y="4329374"/>
          <a:ext cx="7704366" cy="666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D7B56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8865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• </a:t>
          </a:r>
          <a:r>
            <a:rPr lang="pl-PL" sz="1400" b="1" kern="1200" dirty="0"/>
            <a:t>Pełne wsparcie Szkoły/Organu Prowadzącego w pozyskaniu oraz realizacji projektu</a:t>
          </a:r>
        </a:p>
      </dsp:txBody>
      <dsp:txXfrm>
        <a:off x="501394" y="4329374"/>
        <a:ext cx="7704366" cy="666287"/>
      </dsp:txXfrm>
    </dsp:sp>
    <dsp:sp modelId="{9B4D5176-C5CF-431B-8419-50A5D6A5672D}">
      <dsp:nvSpPr>
        <dsp:cNvPr id="0" name=""/>
        <dsp:cNvSpPr/>
      </dsp:nvSpPr>
      <dsp:spPr>
        <a:xfrm>
          <a:off x="84964" y="4246088"/>
          <a:ext cx="832858" cy="8328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66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36269F-0868-4806-859D-7766B597B28C}">
      <dsp:nvSpPr>
        <dsp:cNvPr id="0" name=""/>
        <dsp:cNvSpPr/>
      </dsp:nvSpPr>
      <dsp:spPr>
        <a:xfrm>
          <a:off x="0" y="0"/>
          <a:ext cx="4601260" cy="4601260"/>
        </a:xfrm>
        <a:prstGeom prst="triangle">
          <a:avLst/>
        </a:prstGeom>
        <a:solidFill>
          <a:srgbClr val="6666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6E48AA-3397-4AC9-99BC-BD0E68DE987A}">
      <dsp:nvSpPr>
        <dsp:cNvPr id="0" name=""/>
        <dsp:cNvSpPr/>
      </dsp:nvSpPr>
      <dsp:spPr>
        <a:xfrm>
          <a:off x="1002641" y="461150"/>
          <a:ext cx="5580000" cy="69917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/>
            <a:t>Logo </a:t>
          </a:r>
          <a:r>
            <a:rPr lang="pl-PL" sz="1300" kern="1200" dirty="0" err="1"/>
            <a:t>Europass</a:t>
          </a:r>
          <a:r>
            <a:rPr lang="pl-PL" sz="1300" kern="1200" dirty="0"/>
            <a:t> na certyfikatach VCC </a:t>
          </a:r>
        </a:p>
      </dsp:txBody>
      <dsp:txXfrm>
        <a:off x="1036772" y="495281"/>
        <a:ext cx="5511738" cy="630913"/>
      </dsp:txXfrm>
    </dsp:sp>
    <dsp:sp modelId="{DE2B1ED6-1E88-4B68-89D3-02BC1F837E81}">
      <dsp:nvSpPr>
        <dsp:cNvPr id="0" name=""/>
        <dsp:cNvSpPr/>
      </dsp:nvSpPr>
      <dsp:spPr>
        <a:xfrm>
          <a:off x="1002641" y="1247723"/>
          <a:ext cx="5580000" cy="69917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/>
            <a:t>Fundacja VCC jako jedna z niewielu polecana jest przez PARP </a:t>
          </a:r>
          <a:br>
            <a:rPr lang="pl-PL" sz="1300" kern="1200" dirty="0"/>
          </a:br>
          <a:r>
            <a:rPr lang="pl-PL" sz="1300" kern="1200" dirty="0"/>
            <a:t>w zakresie certyfikacji i akredytacji w odniesieniu do jakości działania </a:t>
          </a:r>
          <a:r>
            <a:rPr lang="pl-PL" sz="1300" b="1" kern="1200" dirty="0"/>
            <a:t>Podmiotu świadczącego usługi rozwojowe.</a:t>
          </a:r>
          <a:endParaRPr lang="pl-PL" sz="1300" kern="1200" dirty="0"/>
        </a:p>
      </dsp:txBody>
      <dsp:txXfrm>
        <a:off x="1036772" y="1281854"/>
        <a:ext cx="5511738" cy="630913"/>
      </dsp:txXfrm>
    </dsp:sp>
    <dsp:sp modelId="{13789CCB-1360-4391-A2BD-CB79B8825FF2}">
      <dsp:nvSpPr>
        <dsp:cNvPr id="0" name=""/>
        <dsp:cNvSpPr/>
      </dsp:nvSpPr>
      <dsp:spPr>
        <a:xfrm>
          <a:off x="1002641" y="2034296"/>
          <a:ext cx="5580000" cy="69917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/>
            <a:t>Ponadto Akredytacja VCC wymieniana jest na liście </a:t>
          </a:r>
          <a:r>
            <a:rPr lang="pl-PL" sz="1300" b="1" kern="1200" dirty="0"/>
            <a:t>Certyfikacji osób świadczących usługi rozwojowe.</a:t>
          </a:r>
          <a:endParaRPr lang="pl-PL" sz="1300" kern="1200" dirty="0"/>
        </a:p>
      </dsp:txBody>
      <dsp:txXfrm>
        <a:off x="1036772" y="2068427"/>
        <a:ext cx="5511738" cy="630913"/>
      </dsp:txXfrm>
    </dsp:sp>
    <dsp:sp modelId="{D4EFA363-D34E-4512-A99C-6589B3CD45B4}">
      <dsp:nvSpPr>
        <dsp:cNvPr id="0" name=""/>
        <dsp:cNvSpPr/>
      </dsp:nvSpPr>
      <dsp:spPr>
        <a:xfrm>
          <a:off x="1002641" y="2820869"/>
          <a:ext cx="5580000" cy="12318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b="1" kern="1200" dirty="0"/>
            <a:t>System VCC został uwzględniony w raporcie „Od kompetencji do kwalifikacji − diagnoza rozwiązań i praktyk w zakresie walidowania efektów uczenia się”, </a:t>
          </a:r>
          <a:r>
            <a:rPr lang="pl-PL" sz="1300" kern="1200" dirty="0"/>
            <a:t>opracowanym przez Instytut Badań Edukacyjnych (IBE), odpowiedzialny za opracowanie i wdrożenie Krajowych Ram Kwalifikacji. </a:t>
          </a:r>
        </a:p>
      </dsp:txBody>
      <dsp:txXfrm>
        <a:off x="1062775" y="2881003"/>
        <a:ext cx="5459732" cy="11115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67CBF-4224-4F56-8D69-669AE4CD8BAC}" type="datetimeFigureOut">
              <a:rPr lang="pl-PL" smtClean="0"/>
              <a:t>04.02.2019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3D89C-475E-478F-899E-28D1E90C1CA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6290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F193CDFA-2065-4FB9-A2E8-1D7D41BF3898}" type="datetimeFigureOut">
              <a:rPr lang="pl-PL"/>
              <a:pPr>
                <a:defRPr/>
              </a:pPr>
              <a:t>04.02.2019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788D4385-174B-4EC0-98FC-9DFD543B347B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160416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D4385-174B-4EC0-98FC-9DFD543B347B}" type="slidenum">
              <a:rPr lang="pl-PL" smtClean="0"/>
              <a:pPr>
                <a:defRPr/>
              </a:pPr>
              <a:t>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36952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D4385-174B-4EC0-98FC-9DFD543B347B}" type="slidenum">
              <a:rPr lang="pl-PL" smtClean="0"/>
              <a:pPr>
                <a:defRPr/>
              </a:pPr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95315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D4385-174B-4EC0-98FC-9DFD543B347B}" type="slidenum">
              <a:rPr lang="pl-PL" smtClean="0"/>
              <a:pPr>
                <a:defRPr/>
              </a:pPr>
              <a:t>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5884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D4385-174B-4EC0-98FC-9DFD543B347B}" type="slidenum">
              <a:rPr lang="pl-PL" smtClean="0"/>
              <a:pPr>
                <a:defRPr/>
              </a:pPr>
              <a:t>12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04992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D4385-174B-4EC0-98FC-9DFD543B347B}" type="slidenum">
              <a:rPr lang="pl-PL" smtClean="0"/>
              <a:pPr>
                <a:defRPr/>
              </a:pPr>
              <a:t>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3654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D4385-174B-4EC0-98FC-9DFD543B347B}" type="slidenum">
              <a:rPr lang="pl-PL" smtClean="0"/>
              <a:pPr>
                <a:defRPr/>
              </a:pPr>
              <a:t>17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30558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D4385-174B-4EC0-98FC-9DFD543B347B}" type="slidenum">
              <a:rPr lang="pl-PL" smtClean="0"/>
              <a:pPr>
                <a:defRPr/>
              </a:pPr>
              <a:t>24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822223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D4385-174B-4EC0-98FC-9DFD543B347B}" type="slidenum">
              <a:rPr lang="pl-PL" smtClean="0"/>
              <a:pPr>
                <a:defRPr/>
              </a:pPr>
              <a:t>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47793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D4385-174B-4EC0-98FC-9DFD543B347B}" type="slidenum">
              <a:rPr lang="pl-PL" smtClean="0"/>
              <a:pPr>
                <a:defRPr/>
              </a:pPr>
              <a:t>26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67229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noFill/>
          <a:ln>
            <a:noFill/>
          </a:ln>
        </p:spPr>
        <p:txBody>
          <a:bodyPr/>
          <a:lstStyle>
            <a:lvl1pPr>
              <a:defRPr lang="pl-PL" sz="4000">
                <a:solidFill>
                  <a:srgbClr val="D7B56D"/>
                </a:solidFill>
              </a:defRPr>
            </a:lvl1pPr>
          </a:lstStyle>
          <a:p>
            <a:pPr lvl="0"/>
            <a:r>
              <a:rPr lang="pl-PL" dirty="0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D7B56D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698FAF8-28F1-4E9C-9B0B-C7E9E4505060}" type="datetimeFigureOut">
              <a:rPr lang="pl-PL"/>
              <a:pPr>
                <a:defRPr/>
              </a:pPr>
              <a:t>04.02.2019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2411413" y="6356350"/>
            <a:ext cx="6275387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F9C0F2C-D125-454B-8BB4-833C5ADCD1EF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rgbClr val="D7B56D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B097BBF-41A8-4E77-92E2-27440DDB3009}" type="datetimeFigureOut">
              <a:rPr lang="pl-PL"/>
              <a:pPr>
                <a:defRPr/>
              </a:pPr>
              <a:t>04.02.2019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2411413" y="6356350"/>
            <a:ext cx="6275387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C0175B8-80F7-442A-8B7B-DFF952820A0A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rgbClr val="D7B56D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9BE34BD-F985-453E-A6F0-8DBC67D7B7BC}" type="datetimeFigureOut">
              <a:rPr lang="pl-PL"/>
              <a:pPr>
                <a:defRPr/>
              </a:pPr>
              <a:t>04.02.2019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2411413" y="6356350"/>
            <a:ext cx="6275387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39BB168-C26E-4F49-A5A1-5222EBFF9044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D7B56D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63021CD-5125-4118-B9A6-C3066F21FA8A}" type="datetimeFigureOut">
              <a:rPr lang="pl-PL"/>
              <a:pPr>
                <a:defRPr/>
              </a:pPr>
              <a:t>04.02.2019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2411413" y="6356350"/>
            <a:ext cx="6275387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F62C1D0-E4EB-475B-A171-5D51BB9016C9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D7B56D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11560" y="1600200"/>
            <a:ext cx="38842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50222F4-F6B9-49EF-A9BF-A8C8BFA55BE7}" type="datetimeFigureOut">
              <a:rPr lang="pl-PL"/>
              <a:pPr>
                <a:defRPr/>
              </a:pPr>
              <a:t>04.02.2019</a:t>
            </a:fld>
            <a:endParaRPr lang="pl-PL" dirty="0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2411413" y="6356350"/>
            <a:ext cx="6275387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7FBC9A2-616D-4B64-9D72-15BC8D04C3C3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D7B56D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11560" y="1535113"/>
            <a:ext cx="388582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1560" y="2174875"/>
            <a:ext cx="388582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EF8D8DA-69DD-40E5-B602-95E202B9E6B9}" type="datetimeFigureOut">
              <a:rPr lang="pl-PL"/>
              <a:pPr>
                <a:defRPr/>
              </a:pPr>
              <a:t>04.02.2019</a:t>
            </a:fld>
            <a:endParaRPr lang="pl-PL" dirty="0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2411413" y="6356350"/>
            <a:ext cx="6275387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108C903-0D86-431D-BB3A-F694C20C4C0F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D7B56D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E341EE6-1DA9-4D8F-B153-EDD05F542EA3}" type="datetimeFigureOut">
              <a:rPr lang="pl-PL"/>
              <a:pPr>
                <a:defRPr/>
              </a:pPr>
              <a:t>04.02.2019</a:t>
            </a:fld>
            <a:endParaRPr lang="pl-PL" dirty="0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2411413" y="6356350"/>
            <a:ext cx="6275387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E9A7181-7AD7-415F-94F7-3C3AC448BF7C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2B731A7-9370-46F6-92B9-0899BDA1C7DB}" type="datetimeFigureOut">
              <a:rPr lang="pl-PL"/>
              <a:pPr>
                <a:defRPr/>
              </a:pPr>
              <a:t>04.02.2019</a:t>
            </a:fld>
            <a:endParaRPr lang="pl-PL" dirty="0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2411413" y="6356350"/>
            <a:ext cx="6275387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38C2EC5-C9A2-47F6-B596-0C49119968DF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D7B56D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A052957-9283-415F-A9AE-41FA646CFCCD}" type="datetimeFigureOut">
              <a:rPr lang="pl-PL"/>
              <a:pPr>
                <a:defRPr/>
              </a:pPr>
              <a:t>04.02.2019</a:t>
            </a:fld>
            <a:endParaRPr lang="pl-PL" dirty="0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2411413" y="6356350"/>
            <a:ext cx="6275387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5FDEF8B-7868-4E35-9657-7F579297E030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D799774-C197-4D49-B929-2386044A1905}" type="datetimeFigureOut">
              <a:rPr lang="pl-PL"/>
              <a:pPr>
                <a:defRPr/>
              </a:pPr>
              <a:t>04.02.2019</a:t>
            </a:fld>
            <a:endParaRPr lang="pl-PL" dirty="0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2411413" y="6356350"/>
            <a:ext cx="6275387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4BA10E6-7566-4BA4-931A-77D67FB62DA0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D:\vcc_tlo_prezentacji_1024x768_jasne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611188" y="274638"/>
            <a:ext cx="8075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/>
              <a:t>Kliknij, aby edytować styl</a:t>
            </a:r>
          </a:p>
        </p:txBody>
      </p:sp>
      <p:sp>
        <p:nvSpPr>
          <p:cNvPr id="1028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611188" y="1600200"/>
            <a:ext cx="80756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1029" name="Picture 8" descr="D:\VCC2\Logo\rgb\vcc_logo.wmf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2675" y="260350"/>
            <a:ext cx="1249363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4D4D4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D4D4D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D4D4D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D4D4D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D4D4D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77933C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77933C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77933C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77933C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4D4D4D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4D4D4D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4D4D4D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4D4D4D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ejestr.kwalifikacje.gov.pl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40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fot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305"/>
            <a:ext cx="9144000" cy="5419919"/>
          </a:xfrm>
          <a:prstGeom prst="rect">
            <a:avLst/>
          </a:prstGeom>
        </p:spPr>
      </p:pic>
      <p:sp>
        <p:nvSpPr>
          <p:cNvPr id="12291" name="Tytuł 4"/>
          <p:cNvSpPr>
            <a:spLocks noGrp="1"/>
          </p:cNvSpPr>
          <p:nvPr>
            <p:ph type="ctrTitle"/>
          </p:nvPr>
        </p:nvSpPr>
        <p:spPr>
          <a:xfrm>
            <a:off x="107504" y="5199335"/>
            <a:ext cx="8856984" cy="1470025"/>
          </a:xfrm>
        </p:spPr>
        <p:txBody>
          <a:bodyPr/>
          <a:lstStyle/>
          <a:p>
            <a:pPr algn="ctr"/>
            <a:br>
              <a:rPr lang="pl-PL" sz="3200" dirty="0">
                <a:solidFill>
                  <a:srgbClr val="4D4D4D"/>
                </a:solidFill>
              </a:rPr>
            </a:br>
            <a:br>
              <a:rPr lang="pl-PL" sz="3200" dirty="0">
                <a:solidFill>
                  <a:srgbClr val="4D4D4D"/>
                </a:solidFill>
              </a:rPr>
            </a:br>
            <a:endParaRPr lang="pl-PL" sz="2000" dirty="0">
              <a:solidFill>
                <a:srgbClr val="4D4D4D"/>
              </a:solidFill>
              <a:latin typeface="Corbel" panose="020B0503020204020204" pitchFamily="34" charset="0"/>
            </a:endParaRPr>
          </a:p>
        </p:txBody>
      </p:sp>
      <p:sp>
        <p:nvSpPr>
          <p:cNvPr id="4" name="Symbol zastępczy zawartości 3"/>
          <p:cNvSpPr txBox="1">
            <a:spLocks/>
          </p:cNvSpPr>
          <p:nvPr/>
        </p:nvSpPr>
        <p:spPr bwMode="auto">
          <a:xfrm>
            <a:off x="395536" y="4941168"/>
            <a:ext cx="835292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5200" b="1" i="1" dirty="0">
                <a:solidFill>
                  <a:srgbClr val="C6A464"/>
                </a:solidFill>
              </a:rPr>
              <a:t>Fundacja VCC</a:t>
            </a:r>
          </a:p>
        </p:txBody>
      </p:sp>
    </p:spTree>
    <p:extLst>
      <p:ext uri="{BB962C8B-B14F-4D97-AF65-F5344CB8AC3E}">
        <p14:creationId xmlns:p14="http://schemas.microsoft.com/office/powerpoint/2010/main" val="387559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ytuł 1"/>
          <p:cNvSpPr>
            <a:spLocks noGrp="1"/>
          </p:cNvSpPr>
          <p:nvPr>
            <p:ph type="title"/>
          </p:nvPr>
        </p:nvSpPr>
        <p:spPr>
          <a:xfrm>
            <a:off x="14952" y="16417"/>
            <a:ext cx="8318500" cy="1143000"/>
          </a:xfrm>
        </p:spPr>
        <p:txBody>
          <a:bodyPr/>
          <a:lstStyle/>
          <a:p>
            <a:r>
              <a:rPr lang="pl-PL" sz="3200" dirty="0">
                <a:solidFill>
                  <a:srgbClr val="D3AC67"/>
                </a:solidFill>
                <a:latin typeface="Corbel" panose="020B0503020204020204" pitchFamily="34" charset="0"/>
              </a:rPr>
              <a:t>Certyfikat VCC</a:t>
            </a:r>
          </a:p>
        </p:txBody>
      </p:sp>
      <p:sp>
        <p:nvSpPr>
          <p:cNvPr id="25604" name="pole tekstowe 1"/>
          <p:cNvSpPr txBox="1">
            <a:spLocks noChangeArrowheads="1"/>
          </p:cNvSpPr>
          <p:nvPr/>
        </p:nvSpPr>
        <p:spPr bwMode="auto">
          <a:xfrm>
            <a:off x="1908175" y="5013325"/>
            <a:ext cx="52486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4D4D4D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4D4D4D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4D4D4D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Wydawany w języku angielskim – ujednolicony standard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Certyfikat VCC wydawany z logo </a:t>
            </a:r>
            <a:r>
              <a:rPr lang="pl-PL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Europass</a:t>
            </a:r>
            <a:endParaRPr lang="pl-PL" sz="18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8175" y="1159417"/>
            <a:ext cx="5248652" cy="370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1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ytuł 1"/>
          <p:cNvSpPr>
            <a:spLocks noGrp="1"/>
          </p:cNvSpPr>
          <p:nvPr>
            <p:ph type="title"/>
          </p:nvPr>
        </p:nvSpPr>
        <p:spPr>
          <a:xfrm>
            <a:off x="232569" y="196057"/>
            <a:ext cx="8318500" cy="1143000"/>
          </a:xfrm>
        </p:spPr>
        <p:txBody>
          <a:bodyPr/>
          <a:lstStyle/>
          <a:p>
            <a:r>
              <a:rPr lang="pl-PL" sz="3200" dirty="0">
                <a:solidFill>
                  <a:srgbClr val="D3AC67"/>
                </a:solidFill>
                <a:latin typeface="Corbel" panose="020B0503020204020204" pitchFamily="34" charset="0"/>
              </a:rPr>
              <a:t>Suplement do certyfikatu VCC</a:t>
            </a:r>
          </a:p>
        </p:txBody>
      </p:sp>
      <p:sp>
        <p:nvSpPr>
          <p:cNvPr id="26627" name="pole tekstowe 4"/>
          <p:cNvSpPr txBox="1">
            <a:spLocks noChangeArrowheads="1"/>
          </p:cNvSpPr>
          <p:nvPr/>
        </p:nvSpPr>
        <p:spPr bwMode="auto">
          <a:xfrm>
            <a:off x="6516216" y="2053421"/>
            <a:ext cx="2232025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4D4D4D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4D4D4D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4D4D4D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4D4D4D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pl-PL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Dwustronny suplement zawiera m.in. wykaz efektów, zostały osiągnięte w wyniku procesu kształcenia. </a:t>
            </a:r>
          </a:p>
          <a:p>
            <a:pPr>
              <a:spcBef>
                <a:spcPct val="0"/>
              </a:spcBef>
              <a:buNone/>
            </a:pPr>
            <a:endParaRPr lang="pl-PL" sz="18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pl-PL" sz="18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Wydawany w jęz. narodowym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l-PL" sz="1800" dirty="0">
              <a:solidFill>
                <a:schemeClr val="tx1"/>
              </a:solidFill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10" y="1339057"/>
            <a:ext cx="4728198" cy="511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38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ytuł 1"/>
          <p:cNvSpPr>
            <a:spLocks noGrp="1"/>
          </p:cNvSpPr>
          <p:nvPr>
            <p:ph type="title"/>
          </p:nvPr>
        </p:nvSpPr>
        <p:spPr>
          <a:xfrm>
            <a:off x="539552" y="75214"/>
            <a:ext cx="8075612" cy="1143000"/>
          </a:xfrm>
        </p:spPr>
        <p:txBody>
          <a:bodyPr/>
          <a:lstStyle/>
          <a:p>
            <a:r>
              <a:rPr lang="pl-PL" dirty="0">
                <a:solidFill>
                  <a:srgbClr val="D3AC67"/>
                </a:solidFill>
                <a:latin typeface="Corbel" panose="020B0503020204020204" pitchFamily="34" charset="0"/>
              </a:rPr>
              <a:t>Ważne</a:t>
            </a:r>
          </a:p>
        </p:txBody>
      </p:sp>
      <p:sp>
        <p:nvSpPr>
          <p:cNvPr id="2" name="pole tekstowe 1"/>
          <p:cNvSpPr txBox="1"/>
          <p:nvPr/>
        </p:nvSpPr>
        <p:spPr>
          <a:xfrm>
            <a:off x="611328" y="938853"/>
            <a:ext cx="66541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System zakłada rozdzielność procesu szkolenia od procesu certyfikacji, zapewniając tym samym rzetelność, wysoką jakość </a:t>
            </a:r>
            <a:b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</a:b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i obiektywność.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717468" y="1961996"/>
            <a:ext cx="19103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Egzamin teoretyczny </a:t>
            </a:r>
          </a:p>
          <a:p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Przy wykorzystaniu systemu egzaminacyjnego on-</a:t>
            </a:r>
            <a:r>
              <a:rPr lang="pl-PL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line</a:t>
            </a: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, min. 55%</a:t>
            </a:r>
          </a:p>
          <a:p>
            <a:endParaRPr lang="pl-PL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</a:endParaRPr>
          </a:p>
          <a:p>
            <a:pPr marL="0" indent="0">
              <a:buNone/>
            </a:pP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Egzamin praktyczny </a:t>
            </a:r>
          </a:p>
          <a:p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odbywa się przed Egzaminatorem, min. 75%</a:t>
            </a:r>
          </a:p>
        </p:txBody>
      </p:sp>
      <p:cxnSp>
        <p:nvCxnSpPr>
          <p:cNvPr id="8" name="Łącznik prosty 7"/>
          <p:cNvCxnSpPr/>
          <p:nvPr/>
        </p:nvCxnSpPr>
        <p:spPr>
          <a:xfrm>
            <a:off x="717468" y="1888084"/>
            <a:ext cx="6654103" cy="12840"/>
          </a:xfrm>
          <a:prstGeom prst="line">
            <a:avLst/>
          </a:prstGeom>
          <a:ln>
            <a:solidFill>
              <a:srgbClr val="E2A9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92"/>
          <a:stretch/>
        </p:blipFill>
        <p:spPr>
          <a:xfrm>
            <a:off x="2771800" y="2532053"/>
            <a:ext cx="6197719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74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8075612" cy="1143000"/>
          </a:xfrm>
        </p:spPr>
        <p:txBody>
          <a:bodyPr/>
          <a:lstStyle/>
          <a:p>
            <a:r>
              <a:rPr lang="pl-PL" dirty="0">
                <a:solidFill>
                  <a:srgbClr val="D3AC67"/>
                </a:solidFill>
                <a:latin typeface="Corbel" panose="020B0503020204020204" pitchFamily="34" charset="0"/>
              </a:rPr>
              <a:t>Portfolio modułów szkoleniowych</a:t>
            </a:r>
          </a:p>
        </p:txBody>
      </p:sp>
      <p:sp>
        <p:nvSpPr>
          <p:cNvPr id="5" name="Symbol zastępczy zawartości 2"/>
          <p:cNvSpPr>
            <a:spLocks noGrp="1"/>
          </p:cNvSpPr>
          <p:nvPr>
            <p:ph idx="1"/>
          </p:nvPr>
        </p:nvSpPr>
        <p:spPr>
          <a:xfrm>
            <a:off x="251520" y="2844420"/>
            <a:ext cx="2520280" cy="2011362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pl-PL" sz="3300" b="1" dirty="0">
                <a:solidFill>
                  <a:srgbClr val="D7B56D"/>
                </a:solidFill>
                <a:latin typeface="Corbel" panose="020B0503020204020204" pitchFamily="34" charset="0"/>
                <a:cs typeface="Arial" pitchFamily="34" charset="0"/>
              </a:rPr>
              <a:t>13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 modułów New </a:t>
            </a:r>
            <a:r>
              <a:rPr lang="pl-P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Competences</a:t>
            </a:r>
            <a:endParaRPr lang="pl-PL" sz="20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pl-PL" sz="3300" b="1" dirty="0">
                <a:solidFill>
                  <a:srgbClr val="D7B56D"/>
                </a:solidFill>
                <a:latin typeface="Corbel" panose="020B0503020204020204" pitchFamily="34" charset="0"/>
                <a:cs typeface="Arial" pitchFamily="34" charset="0"/>
              </a:rPr>
              <a:t>57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 modułów Select </a:t>
            </a:r>
            <a:r>
              <a:rPr lang="pl-P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Competences</a:t>
            </a:r>
            <a:endParaRPr lang="pl-PL" sz="20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pl-PL" sz="3300" b="1" dirty="0">
                <a:solidFill>
                  <a:srgbClr val="D7B56D"/>
                </a:solidFill>
                <a:latin typeface="Corbel" panose="020B0503020204020204" pitchFamily="34" charset="0"/>
                <a:cs typeface="Arial" pitchFamily="34" charset="0"/>
              </a:rPr>
              <a:t>23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 moduły Language </a:t>
            </a:r>
            <a:r>
              <a:rPr lang="pl-P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Competences</a:t>
            </a:r>
            <a:endParaRPr lang="pl-PL" sz="20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pl-PL" sz="20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  <a:cs typeface="Arial" pitchFamily="34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844824"/>
            <a:ext cx="5734288" cy="3552605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440710" y="1653975"/>
            <a:ext cx="2808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rgbClr val="D7B56D"/>
                </a:solidFill>
                <a:latin typeface="Corbel" panose="020B0503020204020204" pitchFamily="34" charset="0"/>
              </a:rPr>
              <a:t>W sumie ponad 90 tematów!</a:t>
            </a:r>
          </a:p>
        </p:txBody>
      </p:sp>
    </p:spTree>
    <p:extLst>
      <p:ext uri="{BB962C8B-B14F-4D97-AF65-F5344CB8AC3E}">
        <p14:creationId xmlns:p14="http://schemas.microsoft.com/office/powerpoint/2010/main" val="97853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Najnowsze opracowania/w opracowaniu</a:t>
            </a:r>
            <a:endParaRPr lang="pl-PL" sz="20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77719" y="1118505"/>
            <a:ext cx="7954843" cy="2835123"/>
          </a:xfrm>
        </p:spPr>
        <p:txBody>
          <a:bodyPr/>
          <a:lstStyle/>
          <a:p>
            <a:r>
              <a:rPr lang="pl-PL" sz="1800" dirty="0"/>
              <a:t>Systemy Informacji Przestrzennej - GIS</a:t>
            </a:r>
          </a:p>
          <a:p>
            <a:r>
              <a:rPr lang="pl-PL" sz="1800" u="sng" dirty="0">
                <a:solidFill>
                  <a:srgbClr val="C6A464"/>
                </a:solidFill>
              </a:rPr>
              <a:t>Przygotowywanie potraw i posiłków zgodnie z trendami rynkowymi - ZRK</a:t>
            </a:r>
          </a:p>
          <a:p>
            <a:r>
              <a:rPr lang="pl-PL" sz="1800" dirty="0"/>
              <a:t>Pracownik dozoru mienia</a:t>
            </a:r>
          </a:p>
          <a:p>
            <a:r>
              <a:rPr lang="pl-PL" sz="1800" u="sng" dirty="0">
                <a:solidFill>
                  <a:srgbClr val="C6A464"/>
                </a:solidFill>
              </a:rPr>
              <a:t>Planowanie, tworzenie i dystrybuowanie treści </a:t>
            </a:r>
            <a:br>
              <a:rPr lang="pl-PL" sz="1800" u="sng" dirty="0">
                <a:solidFill>
                  <a:srgbClr val="C6A464"/>
                </a:solidFill>
              </a:rPr>
            </a:br>
            <a:r>
              <a:rPr lang="pl-PL" sz="1800" u="sng" dirty="0">
                <a:solidFill>
                  <a:srgbClr val="C6A464"/>
                </a:solidFill>
              </a:rPr>
              <a:t>marketingowych (</a:t>
            </a:r>
            <a:r>
              <a:rPr lang="pl-PL" sz="1800" u="sng" dirty="0" err="1">
                <a:solidFill>
                  <a:srgbClr val="C6A464"/>
                </a:solidFill>
              </a:rPr>
              <a:t>content</a:t>
            </a:r>
            <a:r>
              <a:rPr lang="pl-PL" sz="1800" u="sng" dirty="0">
                <a:solidFill>
                  <a:srgbClr val="C6A464"/>
                </a:solidFill>
              </a:rPr>
              <a:t> marketing) – ZRK  </a:t>
            </a:r>
          </a:p>
          <a:p>
            <a:r>
              <a:rPr lang="pl-PL" sz="1800" dirty="0"/>
              <a:t>Sprzedawca</a:t>
            </a:r>
          </a:p>
          <a:p>
            <a:r>
              <a:rPr lang="pl-PL" sz="1800" u="sng" dirty="0">
                <a:solidFill>
                  <a:srgbClr val="C6A464"/>
                </a:solidFill>
              </a:rPr>
              <a:t>Programowanie i obsługiwanie procesu druku 3D – ZRK</a:t>
            </a:r>
          </a:p>
          <a:p>
            <a:r>
              <a:rPr lang="pl-PL" sz="1800" u="sng" dirty="0">
                <a:solidFill>
                  <a:srgbClr val="C6A464"/>
                </a:solidFill>
              </a:rPr>
              <a:t>Programowanie witryn internetowych – ZRK</a:t>
            </a:r>
          </a:p>
          <a:p>
            <a:r>
              <a:rPr lang="pl-PL" sz="1800" u="sng" dirty="0">
                <a:solidFill>
                  <a:srgbClr val="C6A464"/>
                </a:solidFill>
              </a:rPr>
              <a:t>Projektowanie grafiki komputerowej - ZRK</a:t>
            </a:r>
          </a:p>
          <a:p>
            <a:r>
              <a:rPr lang="pl-PL" sz="1800" dirty="0"/>
              <a:t>Ochrona danych osobowych</a:t>
            </a:r>
          </a:p>
          <a:p>
            <a:r>
              <a:rPr lang="pl-PL" sz="1800" dirty="0"/>
              <a:t>Bramy</a:t>
            </a:r>
          </a:p>
          <a:p>
            <a:r>
              <a:rPr lang="pl-PL" sz="1800" dirty="0"/>
              <a:t>Drzwi zewnętrzne i wewnętrzne</a:t>
            </a:r>
          </a:p>
          <a:p>
            <a:r>
              <a:rPr lang="pl-PL" sz="1800" dirty="0"/>
              <a:t>Okna i przesłony </a:t>
            </a:r>
          </a:p>
          <a:p>
            <a:r>
              <a:rPr lang="pl-PL" sz="1800" u="sng" dirty="0">
                <a:solidFill>
                  <a:srgbClr val="C6A464"/>
                </a:solidFill>
              </a:rPr>
              <a:t>Mediacja sądowe i poza sądowe </a:t>
            </a:r>
            <a:br>
              <a:rPr lang="pl-PL" sz="1800" u="sng" dirty="0">
                <a:solidFill>
                  <a:srgbClr val="C6A464"/>
                </a:solidFill>
              </a:rPr>
            </a:br>
            <a:r>
              <a:rPr lang="pl-PL" sz="1800" u="sng" dirty="0">
                <a:solidFill>
                  <a:srgbClr val="C6A464"/>
                </a:solidFill>
              </a:rPr>
              <a:t>(gospodarcze, społeczne) - ZRK</a:t>
            </a:r>
            <a:endParaRPr lang="pl-PL" sz="1800" u="sng" dirty="0"/>
          </a:p>
          <a:p>
            <a:endParaRPr lang="pl-PL" sz="1800" dirty="0">
              <a:solidFill>
                <a:srgbClr val="C6A464"/>
              </a:solidFill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2"/>
          <a:stretch/>
        </p:blipFill>
        <p:spPr>
          <a:xfrm>
            <a:off x="6348776" y="2132856"/>
            <a:ext cx="1455698" cy="1969750"/>
          </a:xfrm>
          <a:prstGeom prst="rect">
            <a:avLst/>
          </a:prstGeom>
        </p:spPr>
      </p:pic>
      <p:grpSp>
        <p:nvGrpSpPr>
          <p:cNvPr id="12" name="Grupa 11"/>
          <p:cNvGrpSpPr/>
          <p:nvPr/>
        </p:nvGrpSpPr>
        <p:grpSpPr>
          <a:xfrm>
            <a:off x="5580112" y="1754570"/>
            <a:ext cx="3442570" cy="4278307"/>
            <a:chOff x="6014888" y="2757447"/>
            <a:chExt cx="3405443" cy="4162695"/>
          </a:xfrm>
        </p:grpSpPr>
        <p:pic>
          <p:nvPicPr>
            <p:cNvPr id="7" name="Obraz 6" descr="http://vccsystem.eu/wp-content/uploads/2016/10/VCC-Mediacje-okladka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332" y="4577714"/>
              <a:ext cx="1439999" cy="16483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Obraz 8" descr="http://vccsystem.eu/wp-content/uploads/2017/03/VCC-Outsourcing-i-offshoring-ok%C5%82adka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3762" y="2757447"/>
              <a:ext cx="1439999" cy="16483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Obraz 10" descr="http://vccsystem.eu/wp-content/uploads/2016/08/VCC-Kompetencje-spo%C5%82eczne-ok%C5%82adka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4888" y="5271682"/>
              <a:ext cx="1439545" cy="164846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71984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Obszary dla szkół i nauczycieli ...</a:t>
            </a:r>
            <a:endParaRPr lang="pl-PL" sz="2000" dirty="0"/>
          </a:p>
        </p:txBody>
      </p:sp>
      <p:sp>
        <p:nvSpPr>
          <p:cNvPr id="7" name="pole tekstowe 4"/>
          <p:cNvSpPr txBox="1"/>
          <p:nvPr/>
        </p:nvSpPr>
        <p:spPr>
          <a:xfrm>
            <a:off x="595933" y="2636912"/>
            <a:ext cx="5940000" cy="38472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Select </a:t>
            </a:r>
            <a:r>
              <a:rPr lang="pl-PL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Competences</a:t>
            </a:r>
            <a:endParaRPr lang="pl-PL" b="1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4D4D4D"/>
                </a:solidFill>
              </a:rPr>
              <a:t>Trener VCC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4D4D4D"/>
                </a:solidFill>
              </a:rPr>
              <a:t>Programowanie robotów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4D4D4D"/>
                </a:solidFill>
              </a:rPr>
              <a:t>Programowanie w szkołach podstawowych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4D4D4D"/>
                </a:solidFill>
              </a:rPr>
              <a:t>Specyficzne trudności w uczeniu się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4D4D4D"/>
                </a:solidFill>
              </a:rPr>
              <a:t>Mediacja sądowe i poza sądowe – ZRK </a:t>
            </a:r>
            <a:br>
              <a:rPr lang="pl-PL" dirty="0">
                <a:solidFill>
                  <a:srgbClr val="4D4D4D"/>
                </a:solidFill>
              </a:rPr>
            </a:br>
            <a:r>
              <a:rPr lang="pl-PL" dirty="0">
                <a:solidFill>
                  <a:srgbClr val="4D4D4D"/>
                </a:solidFill>
              </a:rPr>
              <a:t>(mediacje rodzic-nauczyciel)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4D4D4D"/>
                </a:solidFill>
              </a:rPr>
              <a:t>Praca z uczniem o specjalnych potrzebach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>
              <a:solidFill>
                <a:srgbClr val="4D4D4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>
              <a:solidFill>
                <a:srgbClr val="4D4D4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>
              <a:solidFill>
                <a:srgbClr val="4D4D4D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l-PL" dirty="0">
              <a:solidFill>
                <a:srgbClr val="4D4D4D"/>
              </a:solidFill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6732240" y="2366298"/>
            <a:ext cx="1253387" cy="2646878"/>
            <a:chOff x="7153422" y="2420888"/>
            <a:chExt cx="1253387" cy="2646878"/>
          </a:xfrm>
        </p:grpSpPr>
        <p:sp>
          <p:nvSpPr>
            <p:cNvPr id="6" name="pole tekstowe 5"/>
            <p:cNvSpPr txBox="1"/>
            <p:nvPr/>
          </p:nvSpPr>
          <p:spPr>
            <a:xfrm>
              <a:off x="7236296" y="2420888"/>
              <a:ext cx="1170513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6600" dirty="0">
                  <a:solidFill>
                    <a:srgbClr val="4D4D4D"/>
                  </a:solidFill>
                </a:rPr>
                <a:t>?</a:t>
              </a:r>
              <a:endParaRPr lang="pl-PL" sz="1600" dirty="0">
                <a:solidFill>
                  <a:srgbClr val="4D4D4D"/>
                </a:solidFill>
              </a:endParaRPr>
            </a:p>
          </p:txBody>
        </p:sp>
        <p:sp>
          <p:nvSpPr>
            <p:cNvPr id="4" name="pole tekstowe 3"/>
            <p:cNvSpPr txBox="1"/>
            <p:nvPr/>
          </p:nvSpPr>
          <p:spPr>
            <a:xfrm>
              <a:off x="7153422" y="4698434"/>
              <a:ext cx="12335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>
                  <a:solidFill>
                    <a:srgbClr val="4D4D4D"/>
                  </a:solidFill>
                </a:rPr>
                <a:t>Co jeszcze?</a:t>
              </a:r>
            </a:p>
          </p:txBody>
        </p:sp>
      </p:grpSp>
      <p:cxnSp>
        <p:nvCxnSpPr>
          <p:cNvPr id="9" name="Łącznik prosty 8"/>
          <p:cNvCxnSpPr/>
          <p:nvPr/>
        </p:nvCxnSpPr>
        <p:spPr>
          <a:xfrm>
            <a:off x="595933" y="5085184"/>
            <a:ext cx="7504459" cy="0"/>
          </a:xfrm>
          <a:prstGeom prst="line">
            <a:avLst/>
          </a:prstGeom>
          <a:ln w="19050">
            <a:solidFill>
              <a:srgbClr val="4D4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646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 descr="ap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760" y="2011298"/>
            <a:ext cx="4492247" cy="3649950"/>
          </a:xfrm>
          <a:prstGeom prst="rect">
            <a:avLst/>
          </a:prstGeom>
        </p:spPr>
      </p:pic>
      <p:sp>
        <p:nvSpPr>
          <p:cNvPr id="11" name="Tytuł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8075612" cy="1143000"/>
          </a:xfrm>
        </p:spPr>
        <p:txBody>
          <a:bodyPr/>
          <a:lstStyle/>
          <a:p>
            <a:r>
              <a:rPr lang="pl-PL" dirty="0"/>
              <a:t>VCC w liczbach</a:t>
            </a:r>
          </a:p>
        </p:txBody>
      </p:sp>
      <p:sp>
        <p:nvSpPr>
          <p:cNvPr id="12" name="Symbol zastępczy zawartości 2"/>
          <p:cNvSpPr>
            <a:spLocks noGrp="1"/>
          </p:cNvSpPr>
          <p:nvPr>
            <p:ph idx="1"/>
          </p:nvPr>
        </p:nvSpPr>
        <p:spPr>
          <a:xfrm>
            <a:off x="1187624" y="1988841"/>
            <a:ext cx="3456384" cy="316835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pl-PL" sz="1800" dirty="0">
                <a:solidFill>
                  <a:schemeClr val="bg1"/>
                </a:solidFill>
              </a:rPr>
              <a:t>trenerów oraz egzaminatorów VCC</a:t>
            </a:r>
          </a:p>
          <a:p>
            <a:pPr marL="0" indent="0">
              <a:spcBef>
                <a:spcPts val="0"/>
              </a:spcBef>
              <a:buNone/>
            </a:pPr>
            <a:endParaRPr lang="pl-PL" sz="18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l-PL" sz="1800" dirty="0">
                <a:solidFill>
                  <a:schemeClr val="bg1"/>
                </a:solidFill>
              </a:rPr>
              <a:t>Akademie Edukacyjne</a:t>
            </a:r>
          </a:p>
          <a:p>
            <a:pPr marL="0" indent="0">
              <a:spcBef>
                <a:spcPts val="0"/>
              </a:spcBef>
              <a:buNone/>
            </a:pPr>
            <a:r>
              <a:rPr lang="pl-PL" sz="1800" dirty="0">
                <a:solidFill>
                  <a:schemeClr val="bg1"/>
                </a:solidFill>
              </a:rPr>
              <a:t>i Partnerzy Egzaminacyjni</a:t>
            </a:r>
          </a:p>
          <a:p>
            <a:pPr marL="0" indent="0">
              <a:spcBef>
                <a:spcPts val="0"/>
              </a:spcBef>
              <a:buNone/>
            </a:pPr>
            <a:endParaRPr lang="pl-PL" sz="18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l-PL" sz="1800" dirty="0">
                <a:solidFill>
                  <a:schemeClr val="bg1"/>
                </a:solidFill>
              </a:rPr>
              <a:t>wydanych certyfikatów dla uczestników i kolejne tyś zabudżetowane</a:t>
            </a:r>
          </a:p>
          <a:p>
            <a:pPr marL="0" indent="0">
              <a:spcBef>
                <a:spcPts val="0"/>
              </a:spcBef>
              <a:buNone/>
            </a:pPr>
            <a:endParaRPr lang="pl-PL" sz="18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pl-PL" sz="18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pl-PL" sz="1800" dirty="0">
                <a:solidFill>
                  <a:schemeClr val="bg1"/>
                </a:solidFill>
              </a:rPr>
              <a:t>partnerów za granicą</a:t>
            </a:r>
          </a:p>
        </p:txBody>
      </p:sp>
      <p:sp>
        <p:nvSpPr>
          <p:cNvPr id="13" name="Symbol zastępczy zawartości 2"/>
          <p:cNvSpPr txBox="1">
            <a:spLocks/>
          </p:cNvSpPr>
          <p:nvPr/>
        </p:nvSpPr>
        <p:spPr bwMode="auto">
          <a:xfrm>
            <a:off x="179513" y="1988840"/>
            <a:ext cx="1008111" cy="367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2 5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00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3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00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cs typeface="Arial" pitchFamily="34" charset="0"/>
              </a:rPr>
              <a:t>63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000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17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pic>
        <p:nvPicPr>
          <p:cNvPr id="15" name="Obraz 14" descr="map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7" y="1988840"/>
            <a:ext cx="4430038" cy="3672407"/>
          </a:xfrm>
          <a:prstGeom prst="rect">
            <a:avLst/>
          </a:prstGeom>
        </p:spPr>
      </p:pic>
      <p:grpSp>
        <p:nvGrpSpPr>
          <p:cNvPr id="16" name="Grupa 15"/>
          <p:cNvGrpSpPr/>
          <p:nvPr/>
        </p:nvGrpSpPr>
        <p:grpSpPr>
          <a:xfrm>
            <a:off x="5091473" y="2150246"/>
            <a:ext cx="2453782" cy="3373047"/>
            <a:chOff x="5379506" y="2150246"/>
            <a:chExt cx="2240126" cy="3053247"/>
          </a:xfrm>
        </p:grpSpPr>
        <p:pic>
          <p:nvPicPr>
            <p:cNvPr id="17" name="Obraz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8304" y="4221088"/>
              <a:ext cx="306387" cy="411203"/>
            </a:xfrm>
            <a:prstGeom prst="rect">
              <a:avLst/>
            </a:prstGeom>
          </p:spPr>
        </p:pic>
        <p:pic>
          <p:nvPicPr>
            <p:cNvPr id="18" name="Obraz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120" y="2204864"/>
              <a:ext cx="306387" cy="411203"/>
            </a:xfrm>
            <a:prstGeom prst="rect">
              <a:avLst/>
            </a:prstGeom>
          </p:spPr>
        </p:pic>
        <p:pic>
          <p:nvPicPr>
            <p:cNvPr id="19" name="Obraz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8507" y="2204864"/>
              <a:ext cx="306387" cy="411203"/>
            </a:xfrm>
            <a:prstGeom prst="rect">
              <a:avLst/>
            </a:prstGeom>
          </p:spPr>
        </p:pic>
        <p:pic>
          <p:nvPicPr>
            <p:cNvPr id="20" name="Obraz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6918" y="2150246"/>
              <a:ext cx="306387" cy="411203"/>
            </a:xfrm>
            <a:prstGeom prst="rect">
              <a:avLst/>
            </a:prstGeom>
          </p:spPr>
        </p:pic>
        <p:pic>
          <p:nvPicPr>
            <p:cNvPr id="21" name="Obraz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7899" y="2670684"/>
              <a:ext cx="306387" cy="411203"/>
            </a:xfrm>
            <a:prstGeom prst="rect">
              <a:avLst/>
            </a:prstGeom>
          </p:spPr>
        </p:pic>
        <p:pic>
          <p:nvPicPr>
            <p:cNvPr id="22" name="Obraz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9506" y="2465082"/>
              <a:ext cx="306387" cy="411203"/>
            </a:xfrm>
            <a:prstGeom prst="rect">
              <a:avLst/>
            </a:prstGeom>
          </p:spPr>
        </p:pic>
        <p:pic>
          <p:nvPicPr>
            <p:cNvPr id="23" name="Obraz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475" y="3625880"/>
              <a:ext cx="306387" cy="411203"/>
            </a:xfrm>
            <a:prstGeom prst="rect">
              <a:avLst/>
            </a:prstGeom>
          </p:spPr>
        </p:pic>
        <p:pic>
          <p:nvPicPr>
            <p:cNvPr id="24" name="Obraz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2199" y="3063776"/>
              <a:ext cx="306387" cy="411203"/>
            </a:xfrm>
            <a:prstGeom prst="rect">
              <a:avLst/>
            </a:prstGeom>
          </p:spPr>
        </p:pic>
        <p:pic>
          <p:nvPicPr>
            <p:cNvPr id="25" name="Obraz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0475" y="3429376"/>
              <a:ext cx="306387" cy="411203"/>
            </a:xfrm>
            <a:prstGeom prst="rect">
              <a:avLst/>
            </a:prstGeom>
          </p:spPr>
        </p:pic>
        <p:pic>
          <p:nvPicPr>
            <p:cNvPr id="26" name="Obraz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1313" y="3132651"/>
              <a:ext cx="306387" cy="411203"/>
            </a:xfrm>
            <a:prstGeom prst="rect">
              <a:avLst/>
            </a:prstGeom>
          </p:spPr>
        </p:pic>
        <p:pic>
          <p:nvPicPr>
            <p:cNvPr id="27" name="Obraz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4706" y="3018173"/>
              <a:ext cx="306387" cy="411203"/>
            </a:xfrm>
            <a:prstGeom prst="rect">
              <a:avLst/>
            </a:prstGeom>
          </p:spPr>
        </p:pic>
        <p:pic>
          <p:nvPicPr>
            <p:cNvPr id="28" name="Obraz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9507" y="3555290"/>
              <a:ext cx="306387" cy="411203"/>
            </a:xfrm>
            <a:prstGeom prst="rect">
              <a:avLst/>
            </a:prstGeom>
          </p:spPr>
        </p:pic>
        <p:pic>
          <p:nvPicPr>
            <p:cNvPr id="29" name="Obraz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5473" y="3845347"/>
              <a:ext cx="306387" cy="411203"/>
            </a:xfrm>
            <a:prstGeom prst="rect">
              <a:avLst/>
            </a:prstGeom>
          </p:spPr>
        </p:pic>
        <p:pic>
          <p:nvPicPr>
            <p:cNvPr id="30" name="Obraz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7941" y="3501293"/>
              <a:ext cx="306387" cy="411203"/>
            </a:xfrm>
            <a:prstGeom prst="rect">
              <a:avLst/>
            </a:prstGeom>
          </p:spPr>
        </p:pic>
        <p:pic>
          <p:nvPicPr>
            <p:cNvPr id="31" name="Obraz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5079" y="3928108"/>
              <a:ext cx="306387" cy="411203"/>
            </a:xfrm>
            <a:prstGeom prst="rect">
              <a:avLst/>
            </a:prstGeom>
          </p:spPr>
        </p:pic>
        <p:pic>
          <p:nvPicPr>
            <p:cNvPr id="32" name="Obraz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3245" y="4792290"/>
              <a:ext cx="306387" cy="4112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384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08921"/>
            <a:ext cx="7632848" cy="3461276"/>
          </a:xfrm>
        </p:spPr>
      </p:pic>
      <p:sp>
        <p:nvSpPr>
          <p:cNvPr id="5" name="Tytuł 2"/>
          <p:cNvSpPr>
            <a:spLocks noGrp="1"/>
          </p:cNvSpPr>
          <p:nvPr>
            <p:ph type="title"/>
          </p:nvPr>
        </p:nvSpPr>
        <p:spPr>
          <a:xfrm>
            <a:off x="552900" y="0"/>
            <a:ext cx="6251348" cy="1143000"/>
          </a:xfrm>
        </p:spPr>
        <p:txBody>
          <a:bodyPr/>
          <a:lstStyle/>
          <a:p>
            <a:r>
              <a:rPr lang="pl-PL" dirty="0"/>
              <a:t>Zintegrowany Rejestr Kwalifikacji</a:t>
            </a:r>
          </a:p>
        </p:txBody>
      </p:sp>
      <p:sp>
        <p:nvSpPr>
          <p:cNvPr id="6" name="Prostokąt 5"/>
          <p:cNvSpPr/>
          <p:nvPr/>
        </p:nvSpPr>
        <p:spPr>
          <a:xfrm>
            <a:off x="539552" y="1116896"/>
            <a:ext cx="684076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rgbClr val="4D4D4D"/>
                </a:solidFill>
                <a:latin typeface="+mn-lt"/>
                <a:cs typeface="+mn-cs"/>
              </a:rPr>
              <a:t>Zintegrowany Rejestr Kwalifikacji </a:t>
            </a:r>
            <a:r>
              <a:rPr lang="pl-PL" dirty="0">
                <a:solidFill>
                  <a:srgbClr val="4D4D4D"/>
                </a:solidFill>
                <a:latin typeface="+mn-lt"/>
                <a:cs typeface="+mn-cs"/>
              </a:rPr>
              <a:t>– rejestr publiczny, prowadzony </a:t>
            </a:r>
            <a:br>
              <a:rPr lang="pl-PL" dirty="0">
                <a:solidFill>
                  <a:srgbClr val="4D4D4D"/>
                </a:solidFill>
                <a:latin typeface="+mn-lt"/>
                <a:cs typeface="+mn-cs"/>
              </a:rPr>
            </a:br>
            <a:r>
              <a:rPr lang="pl-PL" dirty="0">
                <a:solidFill>
                  <a:srgbClr val="4D4D4D"/>
                </a:solidFill>
                <a:latin typeface="+mn-lt"/>
                <a:cs typeface="+mn-cs"/>
              </a:rPr>
              <a:t>w systemie teleinformatycznym, ewidencjonujący kwalifikacje włączone do Zintegrowanego Systemu Kwalifikacji</a:t>
            </a:r>
          </a:p>
          <a:p>
            <a:pPr marL="285750" indent="-2857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4D4D4D"/>
                </a:solidFill>
                <a:latin typeface="+mn-lt"/>
                <a:cs typeface="+mn-cs"/>
              </a:rPr>
              <a:t>Uruchomiony 15 lipca br. pod adresem: </a:t>
            </a:r>
            <a:r>
              <a:rPr lang="pl-PL" dirty="0">
                <a:solidFill>
                  <a:srgbClr val="4D4D4D"/>
                </a:solidFill>
                <a:latin typeface="+mn-lt"/>
                <a:cs typeface="+mn-cs"/>
                <a:hlinkClick r:id="rId4"/>
              </a:rPr>
              <a:t>https://rejestr.kwalifikacje.gov.pl</a:t>
            </a:r>
            <a:r>
              <a:rPr lang="pl-PL" dirty="0">
                <a:solidFill>
                  <a:srgbClr val="4D4D4D"/>
                </a:solidFill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44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755576" y="1678156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4000" i="1" dirty="0"/>
              <a:t>„Pracodawca ma być w szkole, szkoła u pracodawcy, razem mają egzaminować, razem mamy pisać podstawy programowe”</a:t>
            </a:r>
            <a:endParaRPr lang="pl-PL" sz="3200" i="1" dirty="0"/>
          </a:p>
        </p:txBody>
      </p:sp>
      <p:sp>
        <p:nvSpPr>
          <p:cNvPr id="2" name="Prostokąt 1"/>
          <p:cNvSpPr/>
          <p:nvPr/>
        </p:nvSpPr>
        <p:spPr>
          <a:xfrm>
            <a:off x="35496" y="4293096"/>
            <a:ext cx="88569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sz="1600" i="1" dirty="0"/>
              <a:t>wywiad </a:t>
            </a:r>
            <a:r>
              <a:rPr lang="pl-PL" b="1" i="1" dirty="0"/>
              <a:t>Minister Edukacji Narodowej Anny Zalewskiej </a:t>
            </a:r>
          </a:p>
          <a:p>
            <a:pPr algn="r"/>
            <a:r>
              <a:rPr lang="pl-PL" sz="1600" i="1" dirty="0" err="1"/>
              <a:t>nt</a:t>
            </a:r>
            <a:r>
              <a:rPr lang="pl-PL" sz="1600" i="1" dirty="0"/>
              <a:t> reformy szkolnictwa zawodowego, w odniesieniu do zmian w Ustawie Prawo Oświatowe</a:t>
            </a:r>
          </a:p>
          <a:p>
            <a:pPr algn="r"/>
            <a:r>
              <a:rPr lang="pl-PL" sz="1600" i="1" dirty="0"/>
              <a:t> i nowelizacji Ustawy o ZSK,</a:t>
            </a:r>
          </a:p>
          <a:p>
            <a:pPr algn="r"/>
            <a:r>
              <a:rPr lang="pl-PL" sz="1600" i="1" dirty="0"/>
              <a:t> </a:t>
            </a:r>
          </a:p>
          <a:p>
            <a:pPr algn="r"/>
            <a:r>
              <a:rPr lang="pl-PL" sz="1600" i="1" dirty="0"/>
              <a:t>październik 2018</a:t>
            </a:r>
          </a:p>
        </p:txBody>
      </p:sp>
    </p:spTree>
    <p:extLst>
      <p:ext uri="{BB962C8B-B14F-4D97-AF65-F5344CB8AC3E}">
        <p14:creationId xmlns:p14="http://schemas.microsoft.com/office/powerpoint/2010/main" val="370498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/>
          <p:cNvGrpSpPr/>
          <p:nvPr/>
        </p:nvGrpSpPr>
        <p:grpSpPr>
          <a:xfrm>
            <a:off x="1115616" y="1700808"/>
            <a:ext cx="7164288" cy="3888432"/>
            <a:chOff x="971600" y="1196752"/>
            <a:chExt cx="7164288" cy="3888432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1600" y="1196752"/>
              <a:ext cx="7164288" cy="3808613"/>
            </a:xfrm>
            <a:prstGeom prst="rect">
              <a:avLst/>
            </a:prstGeom>
          </p:spPr>
        </p:pic>
        <p:sp>
          <p:nvSpPr>
            <p:cNvPr id="5" name="Prostokąt 4"/>
            <p:cNvSpPr/>
            <p:nvPr/>
          </p:nvSpPr>
          <p:spPr>
            <a:xfrm>
              <a:off x="1475656" y="2852936"/>
              <a:ext cx="6408712" cy="2232248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7" name="Tytuł 1"/>
          <p:cNvSpPr txBox="1">
            <a:spLocks/>
          </p:cNvSpPr>
          <p:nvPr/>
        </p:nvSpPr>
        <p:spPr>
          <a:xfrm>
            <a:off x="467544" y="0"/>
            <a:ext cx="8229600" cy="1143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800" b="1" dirty="0">
                <a:solidFill>
                  <a:schemeClr val="accent6"/>
                </a:solidFill>
                <a:latin typeface="Corbel" pitchFamily="34" charset="0"/>
              </a:rPr>
              <a:t>Nowelizacja Ustawy Prawo Oświatowe</a:t>
            </a:r>
            <a:endParaRPr lang="en-GB" sz="28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54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>
                <a:solidFill>
                  <a:srgbClr val="D3AC67"/>
                </a:solidFill>
                <a:latin typeface="Corbel" panose="020B0503020204020204" pitchFamily="34" charset="0"/>
              </a:rPr>
              <a:t>Informacje o projekcie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BE8C3F0C-8022-4444-BBB8-09B7B82D7C9E}"/>
              </a:ext>
            </a:extLst>
          </p:cNvPr>
          <p:cNvSpPr txBox="1"/>
          <p:nvPr/>
        </p:nvSpPr>
        <p:spPr>
          <a:xfrm>
            <a:off x="628650" y="1921163"/>
            <a:ext cx="78867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Projekt „Razem odkryjmy świat programowania – szkolenia dla nauczycieli i uczniów z podregionu suwalskiego” realizowany w ramach Programu Operacyjnego Polska Cyfrowa, III Cyfrowe kompetencje społeczeństwa, Działanie 3.2 Innowacyjne rozwiązania na rzecz aktywizacji cyfrowej jest współfinansowany ze środków Unii Europejskiej w ramach Europejskiego Funduszu Regionalnego.</a:t>
            </a:r>
          </a:p>
          <a:p>
            <a:r>
              <a:rPr lang="pl-PL" dirty="0"/>
              <a:t>Projekt realizowany jest przez Fundację VCC w partnerstwie z Fundacją Forum Inicjatyw Społecznych i Katolickim Uniwersytetem Lubelskim im. Jana Pawła II w okresie 01.09.2018r. – 31.12.2019r.</a:t>
            </a:r>
          </a:p>
          <a:p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B3209675-0892-4B93-8AC3-E8F05D2A8C9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4180" y="5301208"/>
            <a:ext cx="5755640" cy="742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353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Zrzut ekranu 2018-12-13 o 12.50.2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9144000" cy="6597352"/>
          </a:xfrm>
          <a:prstGeom prst="rect">
            <a:avLst/>
          </a:prstGeom>
        </p:spPr>
      </p:pic>
      <p:sp>
        <p:nvSpPr>
          <p:cNvPr id="2" name="Prostokąt 1"/>
          <p:cNvSpPr/>
          <p:nvPr/>
        </p:nvSpPr>
        <p:spPr>
          <a:xfrm>
            <a:off x="755576" y="1628800"/>
            <a:ext cx="8208912" cy="93610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rostokąt 3"/>
          <p:cNvSpPr/>
          <p:nvPr/>
        </p:nvSpPr>
        <p:spPr>
          <a:xfrm>
            <a:off x="6084168" y="6305378"/>
            <a:ext cx="2880320" cy="504056"/>
          </a:xfrm>
          <a:prstGeom prst="rect">
            <a:avLst/>
          </a:prstGeom>
          <a:noFill/>
          <a:ln w="25400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752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E680A28C-AB54-4286-BED9-6D8849FC4883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464580" y="548680"/>
            <a:chExt cx="8283884" cy="5688632"/>
          </a:xfrm>
        </p:grpSpPr>
        <p:pic>
          <p:nvPicPr>
            <p:cNvPr id="4" name="Obraz 3" descr="Zrzut ekranu 2018-12-13 o 12.50.4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580" y="548680"/>
              <a:ext cx="8283884" cy="5688632"/>
            </a:xfrm>
            <a:prstGeom prst="rect">
              <a:avLst/>
            </a:prstGeom>
          </p:spPr>
        </p:pic>
        <p:sp>
          <p:nvSpPr>
            <p:cNvPr id="3" name="Prostokąt 2"/>
            <p:cNvSpPr/>
            <p:nvPr/>
          </p:nvSpPr>
          <p:spPr>
            <a:xfrm>
              <a:off x="1115616" y="1628800"/>
              <a:ext cx="7632848" cy="3384376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5" name="Prostokąt 4"/>
            <p:cNvSpPr/>
            <p:nvPr/>
          </p:nvSpPr>
          <p:spPr>
            <a:xfrm>
              <a:off x="6012160" y="5733256"/>
              <a:ext cx="2592288" cy="504056"/>
            </a:xfrm>
            <a:prstGeom prst="rect">
              <a:avLst/>
            </a:prstGeom>
            <a:noFill/>
            <a:ln w="254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94522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472B0B98-5944-4D74-BB98-1BB52FF8E46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Tytuł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2800" b="1" dirty="0">
                <a:solidFill>
                  <a:schemeClr val="accent6"/>
                </a:solidFill>
                <a:latin typeface="Corbel" panose="020B0503020204020204" pitchFamily="34" charset="0"/>
              </a:rPr>
              <a:t>Sformalizowane wpisy kwalifikacji w ZSK </a:t>
            </a:r>
            <a:r>
              <a:rPr lang="pl-PL" sz="1800" b="1" dirty="0">
                <a:solidFill>
                  <a:schemeClr val="accent6"/>
                </a:solidFill>
                <a:latin typeface="Corbel" panose="020B0503020204020204" pitchFamily="34" charset="0"/>
              </a:rPr>
              <a:t>(przykłady)</a:t>
            </a:r>
            <a:endParaRPr lang="en-GB" sz="1800" b="1" dirty="0">
              <a:solidFill>
                <a:schemeClr val="accent6"/>
              </a:solidFill>
              <a:latin typeface="Corbel" panose="020B0503020204020204" pitchFamily="34" charset="0"/>
            </a:endParaRPr>
          </a:p>
        </p:txBody>
      </p:sp>
      <p:grpSp>
        <p:nvGrpSpPr>
          <p:cNvPr id="15" name="Grupa 14"/>
          <p:cNvGrpSpPr/>
          <p:nvPr/>
        </p:nvGrpSpPr>
        <p:grpSpPr>
          <a:xfrm>
            <a:off x="683568" y="1321300"/>
            <a:ext cx="3439301" cy="2395732"/>
            <a:chOff x="683568" y="1321300"/>
            <a:chExt cx="3439301" cy="2395732"/>
          </a:xfrm>
        </p:grpSpPr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1321300"/>
              <a:ext cx="3439301" cy="2395732"/>
            </a:xfrm>
            <a:prstGeom prst="rect">
              <a:avLst/>
            </a:prstGeom>
          </p:spPr>
        </p:pic>
        <p:sp>
          <p:nvSpPr>
            <p:cNvPr id="9" name="Prostokąt 8"/>
            <p:cNvSpPr/>
            <p:nvPr/>
          </p:nvSpPr>
          <p:spPr>
            <a:xfrm>
              <a:off x="899592" y="1988840"/>
              <a:ext cx="2952328" cy="115212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16" name="Grupa 15"/>
          <p:cNvGrpSpPr/>
          <p:nvPr/>
        </p:nvGrpSpPr>
        <p:grpSpPr>
          <a:xfrm>
            <a:off x="611560" y="3861048"/>
            <a:ext cx="3496978" cy="2395732"/>
            <a:chOff x="611560" y="3861048"/>
            <a:chExt cx="3496978" cy="2395732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1560" y="3861048"/>
              <a:ext cx="3496978" cy="2395732"/>
            </a:xfrm>
            <a:prstGeom prst="rect">
              <a:avLst/>
            </a:prstGeom>
          </p:spPr>
        </p:pic>
        <p:sp>
          <p:nvSpPr>
            <p:cNvPr id="10" name="Prostokąt 9"/>
            <p:cNvSpPr/>
            <p:nvPr/>
          </p:nvSpPr>
          <p:spPr>
            <a:xfrm>
              <a:off x="827584" y="4581128"/>
              <a:ext cx="3024336" cy="115212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14" name="Grupa 13"/>
          <p:cNvGrpSpPr/>
          <p:nvPr/>
        </p:nvGrpSpPr>
        <p:grpSpPr>
          <a:xfrm>
            <a:off x="5004048" y="1268760"/>
            <a:ext cx="3528392" cy="2448614"/>
            <a:chOff x="5004048" y="1268760"/>
            <a:chExt cx="3528392" cy="2448614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04048" y="1268760"/>
              <a:ext cx="3528392" cy="2448614"/>
            </a:xfrm>
            <a:prstGeom prst="rect">
              <a:avLst/>
            </a:prstGeom>
          </p:spPr>
        </p:pic>
        <p:sp>
          <p:nvSpPr>
            <p:cNvPr id="11" name="Prostokąt 10"/>
            <p:cNvSpPr/>
            <p:nvPr/>
          </p:nvSpPr>
          <p:spPr>
            <a:xfrm>
              <a:off x="5292080" y="1988840"/>
              <a:ext cx="2952328" cy="115212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4716016" y="3895286"/>
            <a:ext cx="4111138" cy="2414034"/>
            <a:chOff x="4716016" y="3895286"/>
            <a:chExt cx="4111138" cy="2414034"/>
          </a:xfrm>
        </p:grpSpPr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16016" y="3895286"/>
              <a:ext cx="4111138" cy="2270018"/>
            </a:xfrm>
            <a:prstGeom prst="rect">
              <a:avLst/>
            </a:prstGeom>
          </p:spPr>
        </p:pic>
        <p:sp>
          <p:nvSpPr>
            <p:cNvPr id="12" name="Prostokąt 11"/>
            <p:cNvSpPr/>
            <p:nvPr/>
          </p:nvSpPr>
          <p:spPr>
            <a:xfrm>
              <a:off x="5148064" y="5733256"/>
              <a:ext cx="3168352" cy="576064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1538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Współpraca</a:t>
            </a:r>
          </a:p>
        </p:txBody>
      </p:sp>
      <p:graphicFrame>
        <p:nvGraphicFramePr>
          <p:cNvPr id="8" name="Symbol zastępczy zawartości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5369750"/>
              </p:ext>
            </p:extLst>
          </p:nvPr>
        </p:nvGraphicFramePr>
        <p:xfrm>
          <a:off x="611188" y="1600200"/>
          <a:ext cx="807561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042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Corbel"/>
                <a:cs typeface="Corbel"/>
              </a:rPr>
              <a:t>Korzyści z wykorzystania systemu</a:t>
            </a:r>
            <a:endParaRPr lang="pl-PL" dirty="0"/>
          </a:p>
        </p:txBody>
      </p:sp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547400974"/>
              </p:ext>
            </p:extLst>
          </p:nvPr>
        </p:nvGraphicFramePr>
        <p:xfrm>
          <a:off x="539552" y="1268760"/>
          <a:ext cx="828092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0263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/>
          </p:cNvSpPr>
          <p:nvPr/>
        </p:nvSpPr>
        <p:spPr>
          <a:xfrm>
            <a:off x="473530" y="134892"/>
            <a:ext cx="7626862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4D4D4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D4D4D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D4D4D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D4D4D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4D4D4D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77933C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77933C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77933C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77933C"/>
                </a:solidFill>
                <a:latin typeface="Calibri" pitchFamily="34" charset="0"/>
              </a:defRPr>
            </a:lvl9pPr>
          </a:lstStyle>
          <a:p>
            <a:r>
              <a:rPr lang="pl-PL" dirty="0">
                <a:solidFill>
                  <a:srgbClr val="D3AC67"/>
                </a:solidFill>
                <a:latin typeface="Corbel" panose="020B0503020204020204" pitchFamily="34" charset="0"/>
              </a:rPr>
              <a:t>Rekomendacje</a:t>
            </a:r>
          </a:p>
        </p:txBody>
      </p:sp>
      <p:sp>
        <p:nvSpPr>
          <p:cNvPr id="3" name="Symbol zastępczy zawartości 2"/>
          <p:cNvSpPr txBox="1">
            <a:spLocks/>
          </p:cNvSpPr>
          <p:nvPr/>
        </p:nvSpPr>
        <p:spPr>
          <a:xfrm>
            <a:off x="473530" y="1277892"/>
            <a:ext cx="6798808" cy="48154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endParaRPr lang="pl-PL" sz="2800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753714134"/>
              </p:ext>
            </p:extLst>
          </p:nvPr>
        </p:nvGraphicFramePr>
        <p:xfrm>
          <a:off x="23587" y="1381083"/>
          <a:ext cx="7812360" cy="4601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497374" y="7090233"/>
            <a:ext cx="432716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900" dirty="0">
                <a:solidFill>
                  <a:srgbClr val="404040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Listy poddane konsultacjom społecznym. </a:t>
            </a: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8989" y="1916832"/>
            <a:ext cx="2055273" cy="57600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0770" y="2996952"/>
            <a:ext cx="2211710" cy="872397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3325" y="4365104"/>
            <a:ext cx="1806601" cy="90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5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Matys\Desktop\vcc\dreamstime_6522206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5447745" cy="417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ytuł 1"/>
          <p:cNvSpPr txBox="1">
            <a:spLocks/>
          </p:cNvSpPr>
          <p:nvPr/>
        </p:nvSpPr>
        <p:spPr bwMode="auto">
          <a:xfrm>
            <a:off x="899592" y="929667"/>
            <a:ext cx="6840537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pl-PL" sz="4400" b="1" i="1" dirty="0">
                <a:solidFill>
                  <a:srgbClr val="D3AC67"/>
                </a:solidFill>
                <a:latin typeface="Corbel" panose="020B0503020204020204" pitchFamily="34" charset="0"/>
                <a:ea typeface="+mj-ea"/>
                <a:cs typeface="+mj-cs"/>
              </a:rPr>
              <a:t>Dowiedz się więcej na</a:t>
            </a:r>
          </a:p>
        </p:txBody>
      </p:sp>
      <p:sp>
        <p:nvSpPr>
          <p:cNvPr id="7" name="pole tekstowe 6"/>
          <p:cNvSpPr txBox="1">
            <a:spLocks noChangeArrowheads="1"/>
          </p:cNvSpPr>
          <p:nvPr/>
        </p:nvSpPr>
        <p:spPr bwMode="auto">
          <a:xfrm>
            <a:off x="2915816" y="1908577"/>
            <a:ext cx="35645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sz="2800" b="1" dirty="0">
                <a:solidFill>
                  <a:srgbClr val="4D4D4D"/>
                </a:solidFill>
                <a:latin typeface="Corbel" panose="020B0503020204020204" pitchFamily="34" charset="0"/>
                <a:cs typeface="+mn-cs"/>
              </a:rPr>
              <a:t>www.vccsystem.eu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2090440"/>
            <a:ext cx="1186658" cy="1461825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2915816" y="2431797"/>
            <a:ext cx="51845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rgbClr val="4D4D4D"/>
                </a:solidFill>
                <a:latin typeface="Corbel" panose="020B0503020204020204" pitchFamily="34" charset="0"/>
                <a:cs typeface="+mn-cs"/>
              </a:rPr>
              <a:t>FUNDACJA VCC</a:t>
            </a:r>
            <a:br>
              <a:rPr lang="pl-PL" dirty="0">
                <a:solidFill>
                  <a:srgbClr val="4D4D4D"/>
                </a:solidFill>
                <a:latin typeface="Corbel" panose="020B0503020204020204" pitchFamily="34" charset="0"/>
                <a:cs typeface="+mn-cs"/>
              </a:rPr>
            </a:br>
            <a:r>
              <a:rPr lang="pl-PL" dirty="0">
                <a:solidFill>
                  <a:srgbClr val="4D4D4D"/>
                </a:solidFill>
                <a:latin typeface="Corbel" panose="020B0503020204020204" pitchFamily="34" charset="0"/>
                <a:cs typeface="+mn-cs"/>
              </a:rPr>
              <a:t>ul. Nałęczowska 30 </a:t>
            </a:r>
            <a:br>
              <a:rPr lang="pl-PL" dirty="0">
                <a:solidFill>
                  <a:srgbClr val="4D4D4D"/>
                </a:solidFill>
                <a:latin typeface="Corbel" panose="020B0503020204020204" pitchFamily="34" charset="0"/>
                <a:cs typeface="+mn-cs"/>
              </a:rPr>
            </a:br>
            <a:r>
              <a:rPr lang="pl-PL" dirty="0">
                <a:solidFill>
                  <a:srgbClr val="4D4D4D"/>
                </a:solidFill>
                <a:latin typeface="Corbel" panose="020B0503020204020204" pitchFamily="34" charset="0"/>
                <a:cs typeface="+mn-cs"/>
              </a:rPr>
              <a:t>20 – 701 Lublin </a:t>
            </a:r>
            <a:br>
              <a:rPr lang="pl-PL" dirty="0">
                <a:solidFill>
                  <a:srgbClr val="4D4D4D"/>
                </a:solidFill>
                <a:latin typeface="Corbel" panose="020B0503020204020204" pitchFamily="34" charset="0"/>
                <a:cs typeface="+mn-cs"/>
              </a:rPr>
            </a:br>
            <a:r>
              <a:rPr lang="pl-PL" dirty="0">
                <a:solidFill>
                  <a:srgbClr val="4D4D4D"/>
                </a:solidFill>
                <a:latin typeface="Corbel" panose="020B0503020204020204" pitchFamily="34" charset="0"/>
                <a:cs typeface="+mn-cs"/>
              </a:rPr>
              <a:t>tel.: +48 81 458 38 26, fax: +48 81 458 38 27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204195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>
                <a:solidFill>
                  <a:srgbClr val="D3AC67"/>
                </a:solidFill>
                <a:latin typeface="Corbel" panose="020B0503020204020204" pitchFamily="34" charset="0"/>
              </a:rPr>
              <a:t>Cel realizacji projektu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BE8C3F0C-8022-4444-BBB8-09B7B82D7C9E}"/>
              </a:ext>
            </a:extLst>
          </p:cNvPr>
          <p:cNvSpPr txBox="1"/>
          <p:nvPr/>
        </p:nvSpPr>
        <p:spPr>
          <a:xfrm>
            <a:off x="628650" y="1921163"/>
            <a:ext cx="7886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Celem głównym projektu jest rozwój kompetencji cyfrowych, w tym umiejętności ściśle informatycznych, w szczególności wsparcie rozwoju kompetencji 186 nauczycieli klas 1-3 z 53 publicznych szkół podstawowych z terenu 26 gmin wiejskich i wiejsko miejskich Podregionu Suwalskiego w zakresie nauczania programowania do 31.12.2019.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24D2B86C-3A54-45D8-97A6-ADE018B90B6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1174" y="5157192"/>
            <a:ext cx="5755640" cy="742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377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>
                <a:solidFill>
                  <a:srgbClr val="D3AC67"/>
                </a:solidFill>
                <a:latin typeface="Corbel" panose="020B0503020204020204" pitchFamily="34" charset="0"/>
              </a:rPr>
              <a:t>Grupa docelowa projektu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BE8C3F0C-8022-4444-BBB8-09B7B82D7C9E}"/>
              </a:ext>
            </a:extLst>
          </p:cNvPr>
          <p:cNvSpPr txBox="1"/>
          <p:nvPr/>
        </p:nvSpPr>
        <p:spPr>
          <a:xfrm>
            <a:off x="628650" y="1921163"/>
            <a:ext cx="78867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186 (177 kobiety) czynnych nauczycieli edukacji wczesnoszkolnej,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30 (25 kobiet) pracowników miejscowo właściwej publicznej placówki doskonalenia nauczycieli, pracowników bibliotek publicznych, pracowników publicznych domów kultury/ośrodków kultury/centrów kultury (publicznych instytucji kultury prowadzących działalność społeczno-kulturalną) z terenu podregionu suwalskiego,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2 547 (1 250 kobiet) uczniów klas 1-3 szkoły podstawowej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F672D20-FCE1-4A2F-9672-D16DB825DCC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4180" y="5157192"/>
            <a:ext cx="5755640" cy="742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700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>
                <a:solidFill>
                  <a:srgbClr val="D3AC67"/>
                </a:solidFill>
                <a:latin typeface="Corbel" panose="020B0503020204020204" pitchFamily="34" charset="0"/>
              </a:rPr>
              <a:t>Działania realizowane w ramach projektu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BE8C3F0C-8022-4444-BBB8-09B7B82D7C9E}"/>
              </a:ext>
            </a:extLst>
          </p:cNvPr>
          <p:cNvSpPr txBox="1"/>
          <p:nvPr/>
        </p:nvSpPr>
        <p:spPr>
          <a:xfrm>
            <a:off x="628650" y="1921163"/>
            <a:ext cx="78867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szkolenia grupowe z obszaru kompetencji cyfrowych i medialnych,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nauczanie programowania dla nauczycieli publicznej edukacji wczesnoszkolnej</a:t>
            </a:r>
          </a:p>
          <a:p>
            <a:r>
              <a:rPr lang="pl-PL" dirty="0"/>
              <a:t>      i pozostałych osób dorosłych w wymiarze 35 godzin,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szkolenia w formie zajęć praktycznych nauczycieli i uczniów w wymiarze 30 godzin (15 dwugodzinnych spotkań)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zajęcia w formie wyjazdowej,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wsparcie online realizowane za pośrednictwem platformy e-learningowej,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doposażenie nauczycieli i szkół w sprzęt komputerowy (komputer lub tablet) oraz materiały dydaktyczne.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B219257-CB7E-4BE8-A31E-BA213CB44A2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1174" y="5229200"/>
            <a:ext cx="5755640" cy="742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602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>
                <a:solidFill>
                  <a:srgbClr val="D3AC67"/>
                </a:solidFill>
                <a:latin typeface="Corbel" panose="020B0503020204020204" pitchFamily="34" charset="0"/>
              </a:rPr>
              <a:t>Efekty projektu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BE8C3F0C-8022-4444-BBB8-09B7B82D7C9E}"/>
              </a:ext>
            </a:extLst>
          </p:cNvPr>
          <p:cNvSpPr txBox="1"/>
          <p:nvPr/>
        </p:nvSpPr>
        <p:spPr>
          <a:xfrm>
            <a:off x="628650" y="1921163"/>
            <a:ext cx="78867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Realizacja projektu przyczyni się do podniesienia kompetencji w zakresie programowania i nauczania programowania, a ponadto: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umożliwi stworzenie popytu na Internet oraz technologie </a:t>
            </a:r>
            <a:r>
              <a:rPr lang="pl-PL" dirty="0" err="1"/>
              <a:t>informacyjno</a:t>
            </a:r>
            <a:r>
              <a:rPr lang="pl-PL" dirty="0"/>
              <a:t> – komunikacyjne,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wyposaży uczestników w umiejętności korzystania z e-usług, począwszy od nauki obsługi komputera i Internetu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wyposaży uczestników w umiejętności  bardziej zaawansowane (programowanie)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stworzy trwałe mechanizmy podnoszenia kompetencji cyfrowych, w tym nauczania programowania w 53 szkołach podregionu suwalskiego</a:t>
            </a:r>
          </a:p>
          <a:p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4B8C21C-1AC8-4144-A3BA-2D73BDC8848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4180" y="5192534"/>
            <a:ext cx="5755640" cy="742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557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8" y="2564904"/>
            <a:ext cx="5100738" cy="3312368"/>
          </a:xfrm>
          <a:prstGeom prst="rect">
            <a:avLst/>
          </a:prstGeom>
        </p:spPr>
      </p:pic>
      <p:sp>
        <p:nvSpPr>
          <p:cNvPr id="5" name="Symbol zastępczy zawartości 3"/>
          <p:cNvSpPr>
            <a:spLocks noGrp="1"/>
          </p:cNvSpPr>
          <p:nvPr>
            <p:ph idx="1"/>
          </p:nvPr>
        </p:nvSpPr>
        <p:spPr>
          <a:xfrm>
            <a:off x="251520" y="476672"/>
            <a:ext cx="5184576" cy="503001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pl-PL" sz="5200" b="1" i="1" dirty="0" err="1">
                <a:solidFill>
                  <a:srgbClr val="D7B56D"/>
                </a:solidFill>
              </a:rPr>
              <a:t>Vocational</a:t>
            </a:r>
            <a:r>
              <a:rPr lang="pl-PL" sz="5200" b="1" i="1" dirty="0">
                <a:solidFill>
                  <a:srgbClr val="D7B56D"/>
                </a:solidFill>
              </a:rPr>
              <a:t> </a:t>
            </a:r>
            <a:r>
              <a:rPr lang="pl-PL" sz="5200" b="1" i="1" dirty="0" err="1">
                <a:solidFill>
                  <a:srgbClr val="D7B56D"/>
                </a:solidFill>
              </a:rPr>
              <a:t>Competence</a:t>
            </a:r>
            <a:r>
              <a:rPr lang="pl-PL" sz="5200" b="1" i="1" dirty="0">
                <a:solidFill>
                  <a:srgbClr val="D7B56D"/>
                </a:solidFill>
              </a:rPr>
              <a:t> </a:t>
            </a:r>
            <a:r>
              <a:rPr lang="pl-PL" sz="5200" b="1" i="1" dirty="0" err="1">
                <a:solidFill>
                  <a:srgbClr val="D7B56D"/>
                </a:solidFill>
              </a:rPr>
              <a:t>Cer</a:t>
            </a:r>
            <a:r>
              <a:rPr lang="pl-PL" sz="5200" b="1" i="1" dirty="0" err="1">
                <a:solidFill>
                  <a:srgbClr val="E2A95C"/>
                </a:solidFill>
              </a:rPr>
              <a:t>ti</a:t>
            </a:r>
            <a:r>
              <a:rPr lang="pl-PL" sz="5200" b="1" i="1" dirty="0" err="1">
                <a:solidFill>
                  <a:srgbClr val="D7B56D"/>
                </a:solidFill>
              </a:rPr>
              <a:t>ficate</a:t>
            </a:r>
            <a:r>
              <a:rPr lang="pl-PL" sz="5200" b="1" i="1" dirty="0">
                <a:solidFill>
                  <a:srgbClr val="D7B56D"/>
                </a:solidFill>
              </a:rPr>
              <a:t> (VCC</a:t>
            </a:r>
            <a:r>
              <a:rPr lang="pl-PL" sz="5200" b="1" i="1" baseline="30000" dirty="0">
                <a:solidFill>
                  <a:srgbClr val="D7B56D"/>
                </a:solidFill>
              </a:rPr>
              <a:t>©</a:t>
            </a:r>
            <a:r>
              <a:rPr lang="pl-PL" sz="5200" b="1" i="1" dirty="0">
                <a:solidFill>
                  <a:srgbClr val="D7B56D"/>
                </a:solidFill>
              </a:rPr>
              <a:t>)</a:t>
            </a:r>
          </a:p>
          <a:p>
            <a:pPr marL="0" indent="0">
              <a:buFont typeface="Arial" pitchFamily="34" charset="0"/>
              <a:buNone/>
            </a:pPr>
            <a:endParaRPr lang="pl-PL" sz="2400" b="1" dirty="0">
              <a:solidFill>
                <a:srgbClr val="D7B56D"/>
              </a:solidFill>
            </a:endParaRPr>
          </a:p>
          <a:p>
            <a:pPr marL="0" indent="0">
              <a:buNone/>
            </a:pP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to jednolity system kształcenia i  certyfikacji kwalifikacji zawodowych.</a:t>
            </a:r>
            <a:b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</a:br>
            <a:endParaRPr lang="pl-PL" sz="20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pl-PL" sz="20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Idea </a:t>
            </a:r>
            <a:r>
              <a:rPr lang="pl-PL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VCC© 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powstała w 2007 r. z myślą o </a:t>
            </a:r>
            <a:r>
              <a:rPr lang="pl-PL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współdziałaniu i integracji wiedzy i umiejętności zawodowych z potrzebami przedsiębiorstw na międzynarodowym rynku pracy.</a:t>
            </a:r>
          </a:p>
          <a:p>
            <a:pPr marL="0" indent="0">
              <a:buNone/>
            </a:pPr>
            <a:endParaRPr lang="pl-PL" sz="2000" b="1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pl-PL" sz="2000" b="1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pl-PL" sz="2000" b="1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Właścicielem i operatorem systemu jest Fundacja VCC</a:t>
            </a:r>
            <a:r>
              <a:rPr lang="pl-PL" sz="2000" i="1" baseline="30000" dirty="0">
                <a:solidFill>
                  <a:srgbClr val="000000"/>
                </a:solidFill>
              </a:rPr>
              <a:t>©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04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lipsa 2"/>
          <p:cNvSpPr/>
          <p:nvPr/>
        </p:nvSpPr>
        <p:spPr>
          <a:xfrm>
            <a:off x="2699792" y="3243062"/>
            <a:ext cx="3987228" cy="897236"/>
          </a:xfrm>
          <a:prstGeom prst="ellipse">
            <a:avLst/>
          </a:prstGeom>
          <a:noFill/>
          <a:ln>
            <a:solidFill>
              <a:srgbClr val="D7B5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Tytuł 1"/>
          <p:cNvSpPr>
            <a:spLocks noGrp="1"/>
          </p:cNvSpPr>
          <p:nvPr>
            <p:ph type="title"/>
          </p:nvPr>
        </p:nvSpPr>
        <p:spPr>
          <a:xfrm>
            <a:off x="279518" y="23515"/>
            <a:ext cx="8075612" cy="1143000"/>
          </a:xfrm>
        </p:spPr>
        <p:txBody>
          <a:bodyPr/>
          <a:lstStyle/>
          <a:p>
            <a:r>
              <a:rPr lang="pl-PL" dirty="0">
                <a:solidFill>
                  <a:srgbClr val="D3AC67"/>
                </a:solidFill>
                <a:latin typeface="Corbel" panose="020B0503020204020204" pitchFamily="34" charset="0"/>
              </a:rPr>
              <a:t>Idea od szkolenia do zatrudnienia</a:t>
            </a:r>
          </a:p>
        </p:txBody>
      </p:sp>
      <p:pic>
        <p:nvPicPr>
          <p:cNvPr id="23" name="Obraz 2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3" y="1752412"/>
            <a:ext cx="2304097" cy="2468676"/>
          </a:xfrm>
          <a:prstGeom prst="rect">
            <a:avLst/>
          </a:prstGeom>
        </p:spPr>
      </p:pic>
      <p:pic>
        <p:nvPicPr>
          <p:cNvPr id="24" name="Obraz 2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3374" y="1184552"/>
            <a:ext cx="1925929" cy="1914499"/>
          </a:xfrm>
          <a:prstGeom prst="rect">
            <a:avLst/>
          </a:prstGeom>
        </p:spPr>
      </p:pic>
      <p:pic>
        <p:nvPicPr>
          <p:cNvPr id="25" name="Obraz 2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1110662"/>
            <a:ext cx="2160240" cy="2148810"/>
          </a:xfrm>
          <a:prstGeom prst="rect">
            <a:avLst/>
          </a:prstGeom>
        </p:spPr>
      </p:pic>
      <p:pic>
        <p:nvPicPr>
          <p:cNvPr id="26" name="Obraz 2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2266033"/>
            <a:ext cx="2088391" cy="2243087"/>
          </a:xfrm>
          <a:prstGeom prst="rect">
            <a:avLst/>
          </a:prstGeom>
        </p:spPr>
      </p:pic>
      <p:pic>
        <p:nvPicPr>
          <p:cNvPr id="27" name="Obraz 2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692" y="4293097"/>
            <a:ext cx="1528785" cy="1728192"/>
          </a:xfrm>
          <a:prstGeom prst="rect">
            <a:avLst/>
          </a:prstGeom>
        </p:spPr>
      </p:pic>
      <p:pic>
        <p:nvPicPr>
          <p:cNvPr id="28" name="Obraz 2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082" y="4149080"/>
            <a:ext cx="2126345" cy="2283852"/>
          </a:xfrm>
          <a:prstGeom prst="rect">
            <a:avLst/>
          </a:prstGeom>
        </p:spPr>
      </p:pic>
      <p:pic>
        <p:nvPicPr>
          <p:cNvPr id="29" name="Obraz 2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251420">
            <a:off x="1776982" y="1361739"/>
            <a:ext cx="798510" cy="822892"/>
          </a:xfrm>
          <a:prstGeom prst="rect">
            <a:avLst/>
          </a:prstGeom>
        </p:spPr>
      </p:pic>
      <p:pic>
        <p:nvPicPr>
          <p:cNvPr id="30" name="Obraz 2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791439">
            <a:off x="4213941" y="1003116"/>
            <a:ext cx="798510" cy="822892"/>
          </a:xfrm>
          <a:prstGeom prst="rect">
            <a:avLst/>
          </a:prstGeom>
        </p:spPr>
      </p:pic>
      <p:pic>
        <p:nvPicPr>
          <p:cNvPr id="31" name="Obraz 3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208614">
            <a:off x="7160220" y="1718395"/>
            <a:ext cx="798510" cy="822892"/>
          </a:xfrm>
          <a:prstGeom prst="rect">
            <a:avLst/>
          </a:prstGeom>
        </p:spPr>
      </p:pic>
      <p:pic>
        <p:nvPicPr>
          <p:cNvPr id="32" name="Obraz 3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915822">
            <a:off x="7365810" y="4705372"/>
            <a:ext cx="798510" cy="822892"/>
          </a:xfrm>
          <a:prstGeom prst="rect">
            <a:avLst/>
          </a:prstGeom>
        </p:spPr>
      </p:pic>
      <p:pic>
        <p:nvPicPr>
          <p:cNvPr id="33" name="Obraz 3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50000" flipV="1">
            <a:off x="5155298" y="4065442"/>
            <a:ext cx="798510" cy="687853"/>
          </a:xfrm>
          <a:prstGeom prst="rect">
            <a:avLst/>
          </a:prstGeom>
        </p:spPr>
      </p:pic>
      <p:pic>
        <p:nvPicPr>
          <p:cNvPr id="34" name="Obraz 3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50000" flipV="1">
            <a:off x="3103081" y="4058111"/>
            <a:ext cx="798510" cy="687853"/>
          </a:xfrm>
          <a:prstGeom prst="rect">
            <a:avLst/>
          </a:prstGeom>
        </p:spPr>
      </p:pic>
      <p:pic>
        <p:nvPicPr>
          <p:cNvPr id="35" name="Obraz 3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28743">
            <a:off x="419849" y="4276914"/>
            <a:ext cx="798510" cy="822892"/>
          </a:xfrm>
          <a:prstGeom prst="rect">
            <a:avLst/>
          </a:prstGeom>
        </p:spPr>
      </p:pic>
      <p:grpSp>
        <p:nvGrpSpPr>
          <p:cNvPr id="36" name="Grupa 35"/>
          <p:cNvGrpSpPr/>
          <p:nvPr/>
        </p:nvGrpSpPr>
        <p:grpSpPr>
          <a:xfrm>
            <a:off x="3550121" y="4263644"/>
            <a:ext cx="2246015" cy="2124510"/>
            <a:chOff x="3550121" y="4263644"/>
            <a:chExt cx="2246015" cy="2124510"/>
          </a:xfrm>
        </p:grpSpPr>
        <p:pic>
          <p:nvPicPr>
            <p:cNvPr id="37" name="Obraz 36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50121" y="4263644"/>
              <a:ext cx="1982876" cy="2124510"/>
            </a:xfrm>
            <a:prstGeom prst="rect">
              <a:avLst/>
            </a:prstGeom>
          </p:spPr>
        </p:pic>
        <p:sp>
          <p:nvSpPr>
            <p:cNvPr id="38" name="pole tekstowe 22"/>
            <p:cNvSpPr txBox="1"/>
            <p:nvPr/>
          </p:nvSpPr>
          <p:spPr>
            <a:xfrm>
              <a:off x="3575082" y="6093296"/>
              <a:ext cx="22210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WALIDACJA  - 65% NA EGZAMINIE</a:t>
              </a:r>
            </a:p>
          </p:txBody>
        </p:sp>
        <p:pic>
          <p:nvPicPr>
            <p:cNvPr id="39" name="Obraz 38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66981" y="4606439"/>
              <a:ext cx="953085" cy="1099351"/>
            </a:xfrm>
            <a:prstGeom prst="rect">
              <a:avLst/>
            </a:prstGeom>
          </p:spPr>
        </p:pic>
      </p:grpSp>
      <p:sp>
        <p:nvSpPr>
          <p:cNvPr id="40" name="pole tekstowe 1"/>
          <p:cNvSpPr txBox="1"/>
          <p:nvPr/>
        </p:nvSpPr>
        <p:spPr>
          <a:xfrm>
            <a:off x="2735742" y="3303214"/>
            <a:ext cx="37395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>
                <a:solidFill>
                  <a:srgbClr val="4D4D4D"/>
                </a:solidFill>
              </a:rPr>
              <a:t>Fundacja VCC sprawuje nadzór merytoryczny i jakościowy nad całością procesów </a:t>
            </a:r>
          </a:p>
        </p:txBody>
      </p:sp>
    </p:spTree>
    <p:extLst>
      <p:ext uri="{BB962C8B-B14F-4D97-AF65-F5344CB8AC3E}">
        <p14:creationId xmlns:p14="http://schemas.microsoft.com/office/powerpoint/2010/main" val="77354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349986" y="107510"/>
            <a:ext cx="8470486" cy="1143000"/>
          </a:xfrm>
        </p:spPr>
        <p:txBody>
          <a:bodyPr>
            <a:normAutofit/>
          </a:bodyPr>
          <a:lstStyle/>
          <a:p>
            <a:r>
              <a:rPr lang="pl-PL" sz="3600" dirty="0">
                <a:solidFill>
                  <a:srgbClr val="D3AC67"/>
                </a:solidFill>
                <a:latin typeface="Corbel" panose="020B0503020204020204" pitchFamily="34" charset="0"/>
              </a:rPr>
              <a:t>Założenia certyfikacji</a:t>
            </a:r>
            <a:endParaRPr lang="pl-PL" sz="2700" dirty="0">
              <a:solidFill>
                <a:srgbClr val="D3AC67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4248" y="1772816"/>
            <a:ext cx="1800200" cy="1398961"/>
          </a:xfrm>
          <a:prstGeom prst="rect">
            <a:avLst/>
          </a:prstGeom>
        </p:spPr>
      </p:pic>
      <p:sp>
        <p:nvSpPr>
          <p:cNvPr id="6" name="pole tekstowe 2"/>
          <p:cNvSpPr txBox="1"/>
          <p:nvPr/>
        </p:nvSpPr>
        <p:spPr>
          <a:xfrm>
            <a:off x="5004048" y="5078214"/>
            <a:ext cx="398441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pl-P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Zawody będące przedmiotem certyfikacji zgodne są z Międzynarodowym Standardem Klasyfikacji Zawodów </a:t>
            </a:r>
            <a:br>
              <a:rPr lang="pl-P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</a:br>
            <a:r>
              <a:rPr lang="pl-P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  <a:cs typeface="Arial" pitchFamily="34" charset="0"/>
              </a:rPr>
              <a:t>ISCO-08.</a:t>
            </a:r>
          </a:p>
          <a:p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112" y="3600457"/>
            <a:ext cx="1795335" cy="1268703"/>
          </a:xfrm>
          <a:prstGeom prst="rect">
            <a:avLst/>
          </a:prstGeom>
        </p:spPr>
      </p:pic>
      <p:pic>
        <p:nvPicPr>
          <p:cNvPr id="8" name="Obraz 7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9278" y="2706130"/>
            <a:ext cx="1266953" cy="1778329"/>
          </a:xfrm>
          <a:prstGeom prst="rect">
            <a:avLst/>
          </a:prstGeom>
        </p:spPr>
      </p:pic>
      <p:pic>
        <p:nvPicPr>
          <p:cNvPr id="9" name="Obraz 8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2158051"/>
            <a:ext cx="1423683" cy="1997791"/>
          </a:xfrm>
          <a:prstGeom prst="rect">
            <a:avLst/>
          </a:prstGeom>
        </p:spPr>
      </p:pic>
      <p:sp>
        <p:nvSpPr>
          <p:cNvPr id="10" name="pole tekstowe 4"/>
          <p:cNvSpPr txBox="1"/>
          <p:nvPr/>
        </p:nvSpPr>
        <p:spPr>
          <a:xfrm>
            <a:off x="323527" y="1412776"/>
            <a:ext cx="443168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New </a:t>
            </a:r>
            <a:r>
              <a:rPr lang="pl-PL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Competences</a:t>
            </a:r>
            <a:endParaRPr lang="pl-PL" b="1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Kwalifikacje zawodowe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Kwalifikacje językowe (j. branżowy)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Kwalifikacje informatyczne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Kwalifikacje społeczne „miękkie”</a:t>
            </a:r>
          </a:p>
          <a:p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286320" y="3140968"/>
            <a:ext cx="447295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Select</a:t>
            </a:r>
            <a:r>
              <a:rPr lang="pl-PL" b="1" dirty="0"/>
              <a:t> </a:t>
            </a:r>
            <a:r>
              <a:rPr lang="pl-PL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Competences</a:t>
            </a:r>
            <a:endParaRPr lang="pl-PL" b="1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pitchFamily="34" charset="0"/>
            </a:endParaRPr>
          </a:p>
          <a:p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Umożliwia </a:t>
            </a: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podwyższenie i uzupełnienie</a:t>
            </a: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 uaktualnienie lub wybór nowych kompetencji, jako uzupełnienie posiadanych już kwalifikacji zawodowych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Dedykowany dla </a:t>
            </a: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osób dokształcających się </a:t>
            </a: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na każdym etapie życia.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Obejmuje </a:t>
            </a: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system krótkich</a:t>
            </a: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, (ok. 40-godzinnych) </a:t>
            </a:r>
            <a:r>
              <a:rPr lang="pl-PL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kursów</a:t>
            </a: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pitchFamily="34" charset="0"/>
              </a:rPr>
              <a:t>.</a:t>
            </a:r>
            <a:endParaRPr lang="pl-PL" b="1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1333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4590</TotalTime>
  <Words>917</Words>
  <Application>Microsoft Office PowerPoint</Application>
  <PresentationFormat>Pokaz na ekranie (4:3)</PresentationFormat>
  <Paragraphs>162</Paragraphs>
  <Slides>26</Slides>
  <Notes>9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26</vt:i4>
      </vt:variant>
    </vt:vector>
  </HeadingPairs>
  <TitlesOfParts>
    <vt:vector size="31" baseType="lpstr">
      <vt:lpstr>Arial</vt:lpstr>
      <vt:lpstr>Calibri</vt:lpstr>
      <vt:lpstr>Corbel</vt:lpstr>
      <vt:lpstr>Wingdings</vt:lpstr>
      <vt:lpstr>Motyw pakietu Office</vt:lpstr>
      <vt:lpstr>  </vt:lpstr>
      <vt:lpstr>Informacje o projekcie</vt:lpstr>
      <vt:lpstr>Cel realizacji projektu</vt:lpstr>
      <vt:lpstr>Grupa docelowa projektu</vt:lpstr>
      <vt:lpstr>Działania realizowane w ramach projektu</vt:lpstr>
      <vt:lpstr>Efekty projektu</vt:lpstr>
      <vt:lpstr>Prezentacja programu PowerPoint</vt:lpstr>
      <vt:lpstr>Idea od szkolenia do zatrudnienia</vt:lpstr>
      <vt:lpstr>Założenia certyfikacji</vt:lpstr>
      <vt:lpstr>Certyfikat VCC</vt:lpstr>
      <vt:lpstr>Suplement do certyfikatu VCC</vt:lpstr>
      <vt:lpstr>Ważne</vt:lpstr>
      <vt:lpstr>Portfolio modułów szkoleniowych</vt:lpstr>
      <vt:lpstr>Najnowsze opracowania/w opracowaniu</vt:lpstr>
      <vt:lpstr>Obszary dla szkół i nauczycieli ...</vt:lpstr>
      <vt:lpstr>VCC w liczbach</vt:lpstr>
      <vt:lpstr>Zintegrowany Rejestr Kwalifikacji</vt:lpstr>
      <vt:lpstr>Prezentacja programu PowerPoint</vt:lpstr>
      <vt:lpstr>Prezentacja programu PowerPoint</vt:lpstr>
      <vt:lpstr>Prezentacja programu PowerPoint</vt:lpstr>
      <vt:lpstr>Prezentacja programu PowerPoint</vt:lpstr>
      <vt:lpstr>Sformalizowane wpisy kwalifikacji w ZSK (przykłady)</vt:lpstr>
      <vt:lpstr>Współpraca</vt:lpstr>
      <vt:lpstr>Korzyści z wykorzystania systemu</vt:lpstr>
      <vt:lpstr>Prezentacja programu PowerPoint</vt:lpstr>
      <vt:lpstr>Prezentacja programu PowerPoint</vt:lpstr>
    </vt:vector>
  </TitlesOfParts>
  <Company>Acer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Soa</dc:creator>
  <cp:lastModifiedBy>Radosław Panas</cp:lastModifiedBy>
  <cp:revision>432</cp:revision>
  <cp:lastPrinted>2015-05-29T13:15:52Z</cp:lastPrinted>
  <dcterms:created xsi:type="dcterms:W3CDTF">2011-07-07T08:19:08Z</dcterms:created>
  <dcterms:modified xsi:type="dcterms:W3CDTF">2019-02-04T18:39:02Z</dcterms:modified>
</cp:coreProperties>
</file>