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977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8439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279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2519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3490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4578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0451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050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882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097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84951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61572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219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077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997834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9892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6543E-52C8-45BD-BF75-FEF452FA9ACE}" type="datetimeFigureOut">
              <a:rPr lang="pl-PL" smtClean="0"/>
              <a:t>2019-02-08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20D7CB-9C07-4548-B4A2-9D0B93D7C7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183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048609" y="1749670"/>
            <a:ext cx="9456004" cy="1899138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Znaczenie szkół wyższych </a:t>
            </a:r>
            <a:b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tworzeniu trwałych mechanizmów podnoszących kompetencje cyfrowe</a:t>
            </a:r>
            <a:endParaRPr lang="pl-P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pl-PL" dirty="0" smtClean="0"/>
          </a:p>
          <a:p>
            <a:pPr algn="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Dorota Bis</a:t>
            </a:r>
          </a:p>
          <a:p>
            <a:pPr algn="r"/>
            <a:r>
              <a:rPr lang="pl-P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Katolicki Uniwersytet Lubelski Jana Pawła II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8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85944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sz="28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827501"/>
              </p:ext>
            </p:extLst>
          </p:nvPr>
        </p:nvGraphicFramePr>
        <p:xfrm>
          <a:off x="2589213" y="1415562"/>
          <a:ext cx="9166102" cy="501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3149">
                  <a:extLst>
                    <a:ext uri="{9D8B030D-6E8A-4147-A177-3AD203B41FA5}">
                      <a16:colId xmlns:a16="http://schemas.microsoft.com/office/drawing/2014/main" xmlns="" val="3389679495"/>
                    </a:ext>
                  </a:extLst>
                </a:gridCol>
                <a:gridCol w="1652953">
                  <a:extLst>
                    <a:ext uri="{9D8B030D-6E8A-4147-A177-3AD203B41FA5}">
                      <a16:colId xmlns:a16="http://schemas.microsoft.com/office/drawing/2014/main" xmlns="" val="1525039035"/>
                    </a:ext>
                  </a:extLst>
                </a:gridCol>
              </a:tblGrid>
              <a:tr h="50116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20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2000" dirty="0" smtClean="0">
                          <a:effectLst/>
                        </a:rPr>
                        <a:t>Propozycja </a:t>
                      </a:r>
                      <a:r>
                        <a:rPr lang="pl-PL" sz="2000" dirty="0">
                          <a:effectLst/>
                        </a:rPr>
                        <a:t>narzędzia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Potencjalne miejsce realizacji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55030654"/>
                  </a:ext>
                </a:extLst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223296"/>
              </p:ext>
            </p:extLst>
          </p:nvPr>
        </p:nvGraphicFramePr>
        <p:xfrm>
          <a:off x="2589213" y="2066192"/>
          <a:ext cx="9148518" cy="26963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3149">
                  <a:extLst>
                    <a:ext uri="{9D8B030D-6E8A-4147-A177-3AD203B41FA5}">
                      <a16:colId xmlns:a16="http://schemas.microsoft.com/office/drawing/2014/main" xmlns="" val="1656747727"/>
                    </a:ext>
                  </a:extLst>
                </a:gridCol>
                <a:gridCol w="1635369">
                  <a:extLst>
                    <a:ext uri="{9D8B030D-6E8A-4147-A177-3AD203B41FA5}">
                      <a16:colId xmlns:a16="http://schemas.microsoft.com/office/drawing/2014/main" xmlns="" val="2650688925"/>
                    </a:ext>
                  </a:extLst>
                </a:gridCol>
              </a:tblGrid>
              <a:tr h="564987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Specjalistyczne </a:t>
                      </a: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zawodowe w zakresie ICT, e-biznesu oraz mediów cyfrowych</a:t>
                      </a:r>
                      <a:endParaRPr lang="pl-PL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RPO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99263220"/>
                  </a:ext>
                </a:extLst>
              </a:tr>
              <a:tr h="608949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6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Rozwój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kompetencji cyfrowych oraz umiejętności dydaktycznych w tym zakresie wśród nauczycieli, w tym nauczycieli akademickich.</a:t>
                      </a:r>
                      <a:endParaRPr lang="pl-PL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RPO, POWER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38714073"/>
                  </a:ext>
                </a:extLst>
              </a:tr>
              <a:tr h="913423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Działania </a:t>
                      </a: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nakierowane na wzrost świadomości osób dotkniętych lub zagrożonych wykluczeniem cyfrowym w zakresie korzyści z korzystania z technologii informacyjno-komunikacyjnych.</a:t>
                      </a:r>
                      <a:endParaRPr lang="pl-PL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POPC, RPO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06945228"/>
                  </a:ext>
                </a:extLst>
              </a:tr>
              <a:tr h="608949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</a:t>
                      </a: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specjalistyczne dedykowane dla niepełnosprawnych użytkowników i  osób sprawujących nad nimi opiekę</a:t>
                      </a:r>
                      <a:endParaRPr lang="pl-PL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POPC, RPO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55994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538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85944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kompetencji wśród pracowników naukowych</a:t>
            </a:r>
            <a:endParaRPr lang="pl-P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373923" y="2140378"/>
            <a:ext cx="8414239" cy="426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Jakość dydaktyki, umiejętności i kompetencje kadry </a:t>
            </a: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dydaktyczne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przekładają się bezpośrednio na umiejętności i kompetencje studentów.</a:t>
            </a: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Zestawienie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przygotowane przez Biuro Karier KUL na podstawie:</a:t>
            </a:r>
            <a:endParaRPr lang="pl-P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Analizy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ofert pracy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Bilans Kapitału Ludzkiego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Badania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Uczelnia Przyjazna Pracodawcom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Ekspertyz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projektu „LUK Lubelski Uniwersytet Kompetencji”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546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Oczekiwania pracodawców wobec absolwentów</a:t>
            </a:r>
            <a:endParaRPr lang="pl-PL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268415" y="1573823"/>
            <a:ext cx="8748347" cy="455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umiejętności analitycznych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(analiza danych), co potwierdza potrzebę podnoszenia kompetencji w zakresie IT</a:t>
            </a: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pl-PL" sz="1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posługiwania się językiem obcym w mowie i piśmie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zakresie adekwatnym do stanowiska pracy, co potwierdza potrzebę podnoszenia kompetencji językowych</a:t>
            </a: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pl-PL" sz="1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umiejętności wypracowywania rozwiązań usprawniających pracę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i/lub podnoszących jej efektywność, co potwierdza potrzebę nabywania kompetencji w zakresie innowacyjnej dydaktyki.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020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91452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Rozwijanie metod twórczego myślenia</a:t>
            </a:r>
            <a:endParaRPr lang="pl-P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664068" y="2048608"/>
            <a:ext cx="7323993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2400" b="1" dirty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Kursy innowacyjnych umiejętności dydaktycznych:</a:t>
            </a:r>
            <a:endParaRPr lang="pl-P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584939" y="3077307"/>
            <a:ext cx="8141675" cy="3353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Warsztaty innowacyjnych umiejętności dydaktycznych </a:t>
            </a:r>
            <a:r>
              <a:rPr lang="pl-PL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(nauka poprzez praktyczne </a:t>
            </a:r>
            <a:r>
              <a:rPr lang="pl-PL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działanie).</a:t>
            </a:r>
            <a:endParaRPr lang="pl-PL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Ramowy program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learning-by-</a:t>
            </a:r>
            <a:r>
              <a:rPr lang="pl-PL" sz="24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 pracy dydaktycznej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design-</a:t>
            </a:r>
            <a:r>
              <a:rPr lang="pl-PL" sz="24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thinking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 pracy dydaktycznej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Zastosowanie, przykłady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Ćwiczenia praktyczne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482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23292" y="448264"/>
            <a:ext cx="9834073" cy="1280890"/>
          </a:xfrm>
        </p:spPr>
        <p:txBody>
          <a:bodyPr>
            <a:noAutofit/>
          </a:bodyPr>
          <a:lstStyle/>
          <a:p>
            <a:pPr algn="ctr"/>
            <a:r>
              <a:rPr lang="pl-PL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Ścieżka komunikacyjna </a:t>
            </a:r>
            <a:br>
              <a:rPr lang="pl-PL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4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zajęcia podnoszące kompetencje UP w zakresie umiejętności informatycznych:</a:t>
            </a:r>
            <a:r>
              <a:rPr lang="pl-PL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488223" y="1889604"/>
            <a:ext cx="8563707" cy="3474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TIK w pracy </a:t>
            </a:r>
            <a:r>
              <a:rPr lang="pl-PL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dydaktycznej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Komunikacja i organizacja pracy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Obsługa urządzeń cyfrowych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Metody kształcenia z wykorzystaniem TIK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Bezpieczeństwo w cyberprzestrzeni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Wykorzystanie zasobów dydaktycznych dostępnych w Internecie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Administracja </a:t>
            </a: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wewnętrzna 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infrastrukturą sieciową uczelni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4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4971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1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Ścieżka komunikacyjna </a:t>
            </a:r>
            <a:br>
              <a:rPr lang="pl-PL" sz="31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2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zajęcia podnoszące kompetencje UP w zakresie umiejętności informatycznych</a:t>
            </a:r>
            <a:r>
              <a:rPr lang="pl-PL" sz="2200" b="1" i="1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:</a:t>
            </a:r>
            <a:r>
              <a:rPr lang="pl-PL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2200" i="1" dirty="0"/>
          </a:p>
        </p:txBody>
      </p:sp>
      <p:sp>
        <p:nvSpPr>
          <p:cNvPr id="3" name="Prostokąt 2"/>
          <p:cNvSpPr/>
          <p:nvPr/>
        </p:nvSpPr>
        <p:spPr>
          <a:xfrm>
            <a:off x="2883877" y="1925515"/>
            <a:ext cx="8299937" cy="4901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Innowacyjne </a:t>
            </a:r>
            <a:r>
              <a:rPr lang="pl-PL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prezentacje multimedialne dla </a:t>
            </a:r>
            <a:r>
              <a:rPr lang="pl-PL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wykładowców</a:t>
            </a:r>
            <a:r>
              <a:rPr lang="pl-PL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zasady tworzenia prezentacji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animacje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multimedia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hiperłącza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korzystanie z zasobów Internetu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obsługa urządzeń prezentacyjnych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zasady i metody pracy z prezentacją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BHP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netykieta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3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35370" y="624110"/>
            <a:ext cx="9869242" cy="1037636"/>
          </a:xfrm>
        </p:spPr>
        <p:txBody>
          <a:bodyPr>
            <a:noAutofit/>
          </a:bodyPr>
          <a:lstStyle/>
          <a:p>
            <a:pPr algn="ctr"/>
            <a:r>
              <a:rPr lang="pl-PL" sz="28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Ścieżka komunikacyjna </a:t>
            </a: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b="1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zajęcia podnoszące kompetencje UP w zakresie umiejętności informatycznych</a:t>
            </a:r>
            <a:r>
              <a:rPr lang="pl-PL" sz="20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pl-P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855177" y="2074985"/>
            <a:ext cx="8994531" cy="446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Analityka danych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(SPSS, </a:t>
            </a:r>
            <a:r>
              <a:rPr lang="pl-PL" sz="24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Statistica</a:t>
            </a: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Excel</a:t>
            </a: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pl-P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Rodzaje danych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Zbiory danych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Pobieranie, przekształcanie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Kwerendy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Raporty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Modele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Wymiary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Zastosowania analizy danych w pracy dydaktycznej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166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57400" y="624110"/>
            <a:ext cx="9447211" cy="958505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Ścieżka komunikacyjna </a:t>
            </a:r>
            <a:b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b="1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zajęcia podnoszące kompetencje UP w zakresie umiejętności informatycznych:</a:t>
            </a:r>
            <a:endParaRPr lang="pl-PL" sz="2000" dirty="0"/>
          </a:p>
        </p:txBody>
      </p:sp>
      <p:sp>
        <p:nvSpPr>
          <p:cNvPr id="3" name="Prostokąt 2"/>
          <p:cNvSpPr/>
          <p:nvPr/>
        </p:nvSpPr>
        <p:spPr>
          <a:xfrm>
            <a:off x="2294792" y="2037786"/>
            <a:ext cx="8669216" cy="3456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pl-PL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Projektowanie i prowadzenie kursów </a:t>
            </a:r>
            <a:r>
              <a:rPr lang="pl-PL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on-line</a:t>
            </a:r>
            <a:r>
              <a:rPr lang="pl-PL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Narzędzia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Zasady tworzenia kursów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Metodyka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Multimedia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Elementy interaktywne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Ćwiczenia</a:t>
            </a:r>
            <a:endParaRPr lang="pl-PL" sz="24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98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514601" y="1931667"/>
            <a:ext cx="8141676" cy="471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pl-PL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pl-PL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pl-PL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zespół </a:t>
            </a:r>
            <a:r>
              <a:rPr lang="pl-PL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umiejętności </a:t>
            </a:r>
            <a:r>
              <a:rPr lang="pl-PL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warunkujących efektywne korzystanie z mediów </a:t>
            </a:r>
            <a:r>
              <a:rPr lang="pl-PL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elektronicznych, czyli </a:t>
            </a:r>
            <a:r>
              <a:rPr lang="pl-PL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zarówno umiejętności informatyczne </a:t>
            </a:r>
            <a:r>
              <a:rPr lang="pl-PL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jak </a:t>
            </a:r>
            <a:r>
              <a:rPr lang="pl-PL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pl-PL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informacyjne.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pl-PL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pl-PL" i="1" dirty="0"/>
              <a:t>To, czego teraz najbardziej </a:t>
            </a:r>
            <a:r>
              <a:rPr lang="pl-PL" i="1" dirty="0" smtClean="0"/>
              <a:t>potrzeba, </a:t>
            </a:r>
            <a:r>
              <a:rPr lang="pl-PL" i="1" dirty="0"/>
              <a:t>to "praca u podstaw". </a:t>
            </a:r>
            <a:endParaRPr lang="pl-PL" i="1" dirty="0" smtClean="0"/>
          </a:p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pl-PL" i="1" dirty="0" smtClean="0"/>
              <a:t>To </a:t>
            </a:r>
            <a:r>
              <a:rPr lang="pl-PL" i="1" dirty="0"/>
              <a:t>jedno z najtrudniejszych i najważniejszych zadań</a:t>
            </a:r>
            <a:endParaRPr lang="pl-PL" dirty="0"/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pl-PL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x-none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467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39816" y="624110"/>
            <a:ext cx="9464796" cy="800244"/>
          </a:xfrm>
        </p:spPr>
        <p:txBody>
          <a:bodyPr>
            <a:normAutofit/>
          </a:bodyPr>
          <a:lstStyle/>
          <a:p>
            <a:r>
              <a:rPr lang="pl-PL" sz="2800" b="1" dirty="0"/>
              <a:t>Kompetencje cyfrowe (kompetencje informatyczne)</a:t>
            </a:r>
            <a:r>
              <a:rPr lang="pl-PL" sz="2800" dirty="0"/>
              <a:t> </a:t>
            </a:r>
          </a:p>
        </p:txBody>
      </p:sp>
      <p:sp>
        <p:nvSpPr>
          <p:cNvPr id="3" name="Prostokąt 2"/>
          <p:cNvSpPr/>
          <p:nvPr/>
        </p:nvSpPr>
        <p:spPr>
          <a:xfrm>
            <a:off x="2136531" y="1811214"/>
            <a:ext cx="9020907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b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przetwarzania</a:t>
            </a:r>
            <a:r>
              <a:rPr lang="pl-PL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(wyszukiwania, oceny, przechowywania) informacji, </a:t>
            </a:r>
            <a:endParaRPr lang="pl-PL" i="1" dirty="0" smtClean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pl-PL" dirty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b="1" dirty="0" smtClean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komunikacji</a:t>
            </a:r>
            <a:r>
              <a:rPr lang="pl-PL" dirty="0" smtClean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(wchodzenia w cyfrowe interakcje, dzielenia się informacjami, znajomość netykiety </a:t>
            </a:r>
            <a:r>
              <a:rPr lang="pl-PL" i="1" dirty="0" smtClean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umiejętność zarządzania cyfrową tożsamością), </a:t>
            </a:r>
            <a:endParaRPr lang="pl-PL" i="1" dirty="0" smtClean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pl-PL" dirty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b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tworzenia cyfrowej informacji 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(w tym również umiejętność programowania i znajomość zagadnień praw autorskich</a:t>
            </a:r>
            <a:r>
              <a:rPr lang="pl-PL" i="1" dirty="0" smtClean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pl-PL" dirty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b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zachowania bezpieczeństwa </a:t>
            </a:r>
            <a:r>
              <a:rPr lang="pl-PL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ochrony cyfrowych urządzeń, danych, własnej tożsamości, zdrowia </a:t>
            </a:r>
            <a:r>
              <a:rPr lang="pl-PL" i="1" dirty="0" smtClean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środowiska), </a:t>
            </a:r>
            <a:endParaRPr lang="pl-PL" i="1" dirty="0" smtClean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pl-PL" dirty="0">
              <a:latin typeface="DINProPl-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</a:pPr>
            <a:r>
              <a:rPr lang="pl-PL" b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rozwiązywania problemów </a:t>
            </a:r>
            <a:r>
              <a:rPr lang="pl-PL" i="1" dirty="0">
                <a:latin typeface="DINProPl-Regular"/>
                <a:ea typeface="Times New Roman" panose="02020603050405020304" pitchFamily="18" charset="0"/>
                <a:cs typeface="Times New Roman" panose="02020603050405020304" pitchFamily="18" charset="0"/>
              </a:rPr>
              <a:t>(technicznych, identyfikowania sytuacji, w których technologia może pomóc, bycia kreatywnym z użyciem technologii, identyfikowania luk w zakresie kompetencji).</a:t>
            </a:r>
          </a:p>
        </p:txBody>
      </p:sp>
    </p:spTree>
    <p:extLst>
      <p:ext uri="{BB962C8B-B14F-4D97-AF65-F5344CB8AC3E}">
        <p14:creationId xmlns:p14="http://schemas.microsoft.com/office/powerpoint/2010/main" val="266276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228600"/>
            <a:ext cx="8911687" cy="48357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</a:t>
            </a:r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cyfrowe</a:t>
            </a:r>
            <a:endParaRPr lang="pl-PL" sz="2800" dirty="0"/>
          </a:p>
        </p:txBody>
      </p:sp>
      <p:sp>
        <p:nvSpPr>
          <p:cNvPr id="3" name="Prostokąt 2"/>
          <p:cNvSpPr/>
          <p:nvPr/>
        </p:nvSpPr>
        <p:spPr>
          <a:xfrm>
            <a:off x="2031023" y="888023"/>
            <a:ext cx="10005646" cy="6409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Zadania dla: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rządu </a:t>
            </a:r>
            <a:r>
              <a:rPr lang="pl-PL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samorządów</a:t>
            </a:r>
            <a:r>
              <a:rPr lang="pl-PL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wypracowanie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oraz realizację spójnej koncepcji rozwoju kompetencji cyfrowych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wspieranie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działań na rzecz promowania i nabywania umiejętności cyfrowych we wszystkich dziedzinach życia społecznego i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gospodarczego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biznesu i przedsiębiorców</a:t>
            </a:r>
            <a:r>
              <a:rPr lang="pl-PL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stałe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konsekwentne podnoszenie kompetencji cyfrowych swoich pracowników bez względu na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wiek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zakres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obowiązków, z pożytkiem dla wzrostu innowacyjności,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konkurencyjności,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efektywności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instytucji edukacyjnych i </a:t>
            </a:r>
            <a:r>
              <a:rPr lang="pl-PL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naukowo-badawczych: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uznanie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zdobywania kompetencji cyfrowych za wysoki priorytet </a:t>
            </a:r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poszukiwanie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nowych form nauczania stosownie do możliwości i potrzeb uczących się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osób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pl-PL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pl-PL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spółobywateli: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uznanie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kompetencji cyfrowych za niezbędne w życiu codziennym </a:t>
            </a:r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dbałość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ich stałe rozwijanie.</a:t>
            </a:r>
            <a:endParaRPr lang="pl-P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2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50775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sz="2800" dirty="0"/>
          </a:p>
        </p:txBody>
      </p:sp>
      <p:sp>
        <p:nvSpPr>
          <p:cNvPr id="3" name="Prostokąt 2"/>
          <p:cNvSpPr/>
          <p:nvPr/>
        </p:nvSpPr>
        <p:spPr>
          <a:xfrm>
            <a:off x="2813538" y="1485900"/>
            <a:ext cx="8238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latin typeface="Arial" panose="020B0604020202020204" pitchFamily="34" charset="0"/>
                <a:ea typeface="Calibri" panose="020F0502020204030204" pitchFamily="34" charset="0"/>
              </a:rPr>
              <a:t>Długookresowa Strategia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Rozwoju Kraju. Trzecia fala nowoczesności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224454" y="2551837"/>
            <a:ext cx="8915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 strategiczny:</a:t>
            </a:r>
          </a:p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Stworzenie Polski Cyfrowej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jest wprost nakierowany na kwestie cyfrowej gospodarki i cyfrowego społeczeństwa</a:t>
            </a:r>
            <a:endParaRPr lang="pl-PL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Kierunek interwencji:</a:t>
            </a:r>
          </a:p>
          <a:p>
            <a:endParaRPr lang="pl-PL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pl-PL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Budowanie kompetencji cyfrowych osób nauczających </a:t>
            </a:r>
            <a:r>
              <a:rPr lang="pl-PL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(m.in. nauczycieli, pracowników innych instytucji edukacyjnych i kultury, pracowników organizacji pozarządowych)</a:t>
            </a:r>
            <a:r>
              <a:rPr lang="pl-PL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wdrożenie powszechnej edukacji cyfrowej</a:t>
            </a:r>
            <a:r>
              <a:rPr lang="pl-PL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oraz </a:t>
            </a:r>
            <a:r>
              <a:rPr lang="pl-PL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stworzenie nowoczesnej sieciowej infrastruktury i zasobów edukacyjnych</a:t>
            </a:r>
            <a:r>
              <a:rPr lang="pl-PL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78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06813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sz="2800" dirty="0"/>
          </a:p>
        </p:txBody>
      </p:sp>
      <p:sp>
        <p:nvSpPr>
          <p:cNvPr id="3" name="Prostokąt 2"/>
          <p:cNvSpPr/>
          <p:nvPr/>
        </p:nvSpPr>
        <p:spPr>
          <a:xfrm>
            <a:off x="1679331" y="1424354"/>
            <a:ext cx="9825280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Budowanie kompetencji cyfrowych osób nauczających, w tym </a:t>
            </a:r>
            <a:r>
              <a:rPr lang="pl-PL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stworzenie specjalizacji studiów związanych z edukacją 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cyfrową, tak aby wykształcić kadry zdolne przekazywać kompetencje cyfrowe w ramach systemu edukacji</a:t>
            </a:r>
            <a:r>
              <a:rPr lang="pl-PL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pl-PL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Realizacja na bazie podstawy programowej edukacji cyfrowej </a:t>
            </a:r>
            <a:r>
              <a:rPr lang="pl-PL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(uwzględniającej edukację informatyczną jako istotny element i zawierającej też program edukacji medialnej) 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jako kluczowego jej elementu</a:t>
            </a:r>
            <a:r>
              <a:rPr lang="pl-PL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Aft>
                <a:spcPts val="600"/>
              </a:spcAft>
            </a:pPr>
            <a:endParaRPr lang="pl-PL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Zapewnienie szkołom, instytucjom kultury, innym instytucjom realizującym zadania edukacji cyfrowej oraz osobom uczącym się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infrastruktury sieciowej oraz sprzętu ICT,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celu zapewnienia równych szans edukacyjnych i modernizacji procesu edukacyjnego.</a:t>
            </a:r>
          </a:p>
          <a:p>
            <a:pPr marL="342900" lvl="0" indent="-342900" algn="just">
              <a:lnSpc>
                <a:spcPts val="12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58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59567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110153" y="1600200"/>
            <a:ext cx="8783515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l-PL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Stworzenie zdecentralizowanego programu edukacji cyfrowej osób dorosłych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opartego na sieci instytucji, organizacji i przedsiębiorstw prowadzących edukację cyfrową osób dorosłych </a:t>
            </a:r>
            <a:r>
              <a:rPr lang="pl-PL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(w modelu uczenia się przez całe życie, w tym nieformalną i pozaszkolną), 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jako kluczowego mechanizmu likwidowania wykluczenia cyfrowego osób dorosłych.</a:t>
            </a: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l-PL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Wspieranie współpracy</a:t>
            </a:r>
            <a:r>
              <a:rPr lang="pl-PL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 skali lokalnej oraz ogólnopolskiej, podmiotów zaangażowanych w różne formy edukacji cyfrowej w szczególności szkół z innymi instytucjami publicznymi oraz organizacjami pozarządowymi. </a:t>
            </a:r>
            <a:endParaRPr lang="pl-PL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117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94736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sz="28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266165"/>
              </p:ext>
            </p:extLst>
          </p:nvPr>
        </p:nvGraphicFramePr>
        <p:xfrm>
          <a:off x="1406770" y="1811217"/>
          <a:ext cx="9214340" cy="3671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05793">
                  <a:extLst>
                    <a:ext uri="{9D8B030D-6E8A-4147-A177-3AD203B41FA5}">
                      <a16:colId xmlns:a16="http://schemas.microsoft.com/office/drawing/2014/main" xmlns="" val="3750523243"/>
                    </a:ext>
                  </a:extLst>
                </a:gridCol>
                <a:gridCol w="1308547">
                  <a:extLst>
                    <a:ext uri="{9D8B030D-6E8A-4147-A177-3AD203B41FA5}">
                      <a16:colId xmlns:a16="http://schemas.microsoft.com/office/drawing/2014/main" xmlns="" val="3995910960"/>
                    </a:ext>
                  </a:extLst>
                </a:gridCol>
              </a:tblGrid>
              <a:tr h="34681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20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2000" dirty="0" smtClean="0">
                          <a:effectLst/>
                        </a:rPr>
                        <a:t>Propozycja </a:t>
                      </a:r>
                      <a:r>
                        <a:rPr lang="pl-PL" sz="2000" dirty="0">
                          <a:effectLst/>
                        </a:rPr>
                        <a:t>narzędzia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Potencjalne miejsce realizacji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58311067"/>
                  </a:ext>
                </a:extLst>
              </a:tr>
              <a:tr h="346813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7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Wypracowanie standardów w zakresie szkoleń i metod monitorowania ich zastosowania</a:t>
                      </a:r>
                      <a:endParaRPr lang="pl-PL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PO WER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40198950"/>
                  </a:ext>
                </a:extLst>
              </a:tr>
              <a:tr h="1293434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6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kompetencji cyfrowych dla osób pracujących, dla pracowników przedsiębiorstw (projekty realizowane przez przedsiębiorstwa i na rzecz przedsiębiorstw). Szkolenia o charakterze podstawowym oraz szkolenia na poziomie zaawansowanym i specjalistyczne. Projekty konkursowe realizowane przez przedsiębiorstwa.</a:t>
                      </a:r>
                      <a:endParaRPr lang="pl-PL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RPO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45046186"/>
                  </a:ext>
                </a:extLst>
              </a:tr>
              <a:tr h="1387254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6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dla osób bezrobotnych w zakresie kompetencji cyfrowych ułatwiających znalezienie pracy. Szkolenia o charakterze podstawowym oraz szkolenia na poziomie zaawansowanym i specjalistyczne. Projekty konkursowe realizowane przez instytucje rynku pracy, organizacje pozarządowe, instytucje otoczenia biznes oraz szkoły wyższe. </a:t>
                      </a:r>
                      <a:endParaRPr lang="pl-PL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RPO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01271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762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56282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Kompetencje cyfrowe</a:t>
            </a:r>
            <a:endParaRPr lang="pl-PL" sz="24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502106"/>
              </p:ext>
            </p:extLst>
          </p:nvPr>
        </p:nvGraphicFramePr>
        <p:xfrm>
          <a:off x="2035295" y="1872763"/>
          <a:ext cx="9451731" cy="4303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2207">
                  <a:extLst>
                    <a:ext uri="{9D8B030D-6E8A-4147-A177-3AD203B41FA5}">
                      <a16:colId xmlns:a16="http://schemas.microsoft.com/office/drawing/2014/main" xmlns="" val="2627645642"/>
                    </a:ext>
                  </a:extLst>
                </a:gridCol>
                <a:gridCol w="1459524">
                  <a:extLst>
                    <a:ext uri="{9D8B030D-6E8A-4147-A177-3AD203B41FA5}">
                      <a16:colId xmlns:a16="http://schemas.microsoft.com/office/drawing/2014/main" xmlns="" val="4045657292"/>
                    </a:ext>
                  </a:extLst>
                </a:gridCol>
              </a:tblGrid>
              <a:tr h="1423358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6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kompetencji cyfrowych skierowane do konkretnych grup, w tym osób dorosłych i seniorów. Szkolenia powinny być prowadzone zarówno na poziomie podstawowym, jak </a:t>
                      </a: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bardziej zaawansowanym mającym za zadanie rozwój bardziej zaawansowanych kompetencji użytkowników. </a:t>
                      </a:r>
                      <a:endParaRPr lang="pl-PL" sz="16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dla osób dorosłych i seniorów dotkniętych lub zagrożonych wykluczeniem cyfrowym.</a:t>
                      </a:r>
                      <a:endParaRPr lang="pl-PL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POPC, RPO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5212209"/>
                  </a:ext>
                </a:extLst>
              </a:tr>
              <a:tr h="425308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600" b="0" dirty="0" smtClean="0">
                        <a:effectLst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Rozwój </a:t>
                      </a:r>
                      <a:r>
                        <a:rPr lang="pl-PL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e-learningu</a:t>
                      </a:r>
                      <a:endParaRPr lang="pl-PL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RPO, POPC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08144002"/>
                  </a:ext>
                </a:extLst>
              </a:tr>
              <a:tr h="1008833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Promocja </a:t>
                      </a: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kampanie informacyjne podkreślające możliwości ICT oraz rozsądne mówienie o zagrożeniach i sposobach ich ograniczania/przeciwdziałania</a:t>
                      </a:r>
                      <a:endParaRPr lang="pl-PL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POPC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46806716"/>
                  </a:ext>
                </a:extLst>
              </a:tr>
              <a:tr h="633046">
                <a:tc>
                  <a:txBody>
                    <a:bodyPr/>
                    <a:lstStyle/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Szkolenia </a:t>
                      </a: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 zakresie podnoszenia kompetencji cyfrowych dla pracowników administracji publicznej.</a:t>
                      </a:r>
                      <a:endParaRPr lang="pl-PL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>
                          <a:effectLst/>
                        </a:rPr>
                        <a:t>POPC, RPO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38783066"/>
                  </a:ext>
                </a:extLst>
              </a:tr>
              <a:tr h="813347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1800" b="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8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Tworzenie </a:t>
                      </a: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rozwijanie kierunków studiów, studiów podyplomowych oraz specjalizacji w zakresie ICT, e-biznesu oraz mediów cyfrowych (</a:t>
                      </a:r>
                      <a:r>
                        <a:rPr lang="pl-PL" sz="1400" b="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 odpowiednim uzasadnieniu ich realizacji w kontekście potrzeb rynku pracy i gospodarki</a:t>
                      </a:r>
                      <a:r>
                        <a:rPr lang="pl-PL" sz="1400" b="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pl-PL" sz="1400" b="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POWER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78338806"/>
                  </a:ext>
                </a:extLst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778021"/>
              </p:ext>
            </p:extLst>
          </p:nvPr>
        </p:nvGraphicFramePr>
        <p:xfrm>
          <a:off x="2035295" y="1292469"/>
          <a:ext cx="9469316" cy="4659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61559">
                  <a:extLst>
                    <a:ext uri="{9D8B030D-6E8A-4147-A177-3AD203B41FA5}">
                      <a16:colId xmlns:a16="http://schemas.microsoft.com/office/drawing/2014/main" xmlns="" val="1790995662"/>
                    </a:ext>
                  </a:extLst>
                </a:gridCol>
                <a:gridCol w="1507757">
                  <a:extLst>
                    <a:ext uri="{9D8B030D-6E8A-4147-A177-3AD203B41FA5}">
                      <a16:colId xmlns:a16="http://schemas.microsoft.com/office/drawing/2014/main" xmlns="" val="1128312688"/>
                    </a:ext>
                  </a:extLst>
                </a:gridCol>
              </a:tblGrid>
              <a:tr h="46599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pl-PL" sz="20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2000" dirty="0" smtClean="0">
                          <a:effectLst/>
                        </a:rPr>
                        <a:t>Propozycja </a:t>
                      </a:r>
                      <a:r>
                        <a:rPr lang="pl-PL" sz="2000" dirty="0">
                          <a:effectLst/>
                        </a:rPr>
                        <a:t>narzędzia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pl-PL" sz="1000" dirty="0">
                          <a:effectLst/>
                        </a:rPr>
                        <a:t>Potencjalne miejsce realizacji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3495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815854"/>
      </p:ext>
    </p:extLst>
  </p:cSld>
  <p:clrMapOvr>
    <a:masterClrMapping/>
  </p:clrMapOvr>
</p:sld>
</file>

<file path=ppt/theme/theme1.xml><?xml version="1.0" encoding="utf-8"?>
<a:theme xmlns:a="http://schemas.openxmlformats.org/drawingml/2006/main" name="Smuga">
  <a:themeElements>
    <a:clrScheme name="Smug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mug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mug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961</Words>
  <Application>Microsoft Office PowerPoint</Application>
  <PresentationFormat>Niestandardowy</PresentationFormat>
  <Paragraphs>163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Smuga</vt:lpstr>
      <vt:lpstr>Znaczenie szkół wyższych  w tworzeniu trwałych mechanizmów podnoszących kompetencje cyfrowe</vt:lpstr>
      <vt:lpstr>Kompetencje cyfrowe</vt:lpstr>
      <vt:lpstr>Kompetencje cyfrowe (kompetencje informatyczne) </vt:lpstr>
      <vt:lpstr>Kompetencje cyfrowe</vt:lpstr>
      <vt:lpstr>Kompetencje cyfrowe</vt:lpstr>
      <vt:lpstr>Kompetencje cyfrowe</vt:lpstr>
      <vt:lpstr>Kompetencje cyfrowe</vt:lpstr>
      <vt:lpstr>Kompetencje cyfrowe</vt:lpstr>
      <vt:lpstr>Kompetencje cyfrowe</vt:lpstr>
      <vt:lpstr>Kompetencje cyfrowe</vt:lpstr>
      <vt:lpstr>Rozwijanie kompetencji wśród pracowników naukowych</vt:lpstr>
      <vt:lpstr>Oczekiwania pracodawców wobec absolwentów</vt:lpstr>
      <vt:lpstr>Rozwijanie metod twórczego myślenia</vt:lpstr>
      <vt:lpstr>Ścieżka komunikacyjna  zajęcia podnoszące kompetencje UP w zakresie umiejętności informatycznych: </vt:lpstr>
      <vt:lpstr>Ścieżka komunikacyjna  zajęcia podnoszące kompetencje UP w zakresie umiejętności informatycznych: </vt:lpstr>
      <vt:lpstr>Ścieżka komunikacyjna  zajęcia podnoszące kompetencje UP w zakresie umiejętności informatycznych:</vt:lpstr>
      <vt:lpstr>Ścieżka komunikacyjna  zajęcia podnoszące kompetencje UP w zakresie umiejętności informatycznych: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Znaczenie szkół wyższych  w tworzeniu trwałych mechanizmów podnoszących kompetencje cyfrowe</dc:title>
  <dc:creator>Dorota Bis</dc:creator>
  <cp:lastModifiedBy>Elżbieta Kiergiet-Szkutnik</cp:lastModifiedBy>
  <cp:revision>22</cp:revision>
  <dcterms:created xsi:type="dcterms:W3CDTF">2017-12-04T15:50:36Z</dcterms:created>
  <dcterms:modified xsi:type="dcterms:W3CDTF">2019-02-08T06:48:16Z</dcterms:modified>
</cp:coreProperties>
</file>