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4" r:id="rId1"/>
  </p:sldMasterIdLst>
  <p:notesMasterIdLst>
    <p:notesMasterId r:id="rId57"/>
  </p:notesMasterIdLst>
  <p:sldIdLst>
    <p:sldId id="256" r:id="rId2"/>
    <p:sldId id="300" r:id="rId3"/>
    <p:sldId id="304" r:id="rId4"/>
    <p:sldId id="305" r:id="rId5"/>
    <p:sldId id="306" r:id="rId6"/>
    <p:sldId id="333" r:id="rId7"/>
    <p:sldId id="353" r:id="rId8"/>
    <p:sldId id="354" r:id="rId9"/>
    <p:sldId id="347" r:id="rId10"/>
    <p:sldId id="334" r:id="rId11"/>
    <p:sldId id="345" r:id="rId12"/>
    <p:sldId id="348" r:id="rId13"/>
    <p:sldId id="349" r:id="rId14"/>
    <p:sldId id="335" r:id="rId15"/>
    <p:sldId id="259" r:id="rId16"/>
    <p:sldId id="350" r:id="rId17"/>
    <p:sldId id="351" r:id="rId18"/>
    <p:sldId id="257" r:id="rId19"/>
    <p:sldId id="277" r:id="rId20"/>
    <p:sldId id="264" r:id="rId21"/>
    <p:sldId id="292" r:id="rId22"/>
    <p:sldId id="356" r:id="rId23"/>
    <p:sldId id="281" r:id="rId24"/>
    <p:sldId id="293" r:id="rId25"/>
    <p:sldId id="296" r:id="rId26"/>
    <p:sldId id="355" r:id="rId27"/>
    <p:sldId id="297" r:id="rId28"/>
    <p:sldId id="298" r:id="rId29"/>
    <p:sldId id="299" r:id="rId30"/>
    <p:sldId id="267" r:id="rId31"/>
    <p:sldId id="295" r:id="rId32"/>
    <p:sldId id="329" r:id="rId33"/>
    <p:sldId id="294" r:id="rId34"/>
    <p:sldId id="279" r:id="rId35"/>
    <p:sldId id="357" r:id="rId36"/>
    <p:sldId id="361" r:id="rId37"/>
    <p:sldId id="362" r:id="rId38"/>
    <p:sldId id="270" r:id="rId39"/>
    <p:sldId id="358" r:id="rId40"/>
    <p:sldId id="359" r:id="rId41"/>
    <p:sldId id="365" r:id="rId42"/>
    <p:sldId id="271" r:id="rId43"/>
    <p:sldId id="309" r:id="rId44"/>
    <p:sldId id="310" r:id="rId45"/>
    <p:sldId id="360" r:id="rId46"/>
    <p:sldId id="311" r:id="rId47"/>
    <p:sldId id="262" r:id="rId48"/>
    <p:sldId id="283" r:id="rId49"/>
    <p:sldId id="352" r:id="rId50"/>
    <p:sldId id="328" r:id="rId51"/>
    <p:sldId id="314" r:id="rId52"/>
    <p:sldId id="316" r:id="rId53"/>
    <p:sldId id="366" r:id="rId54"/>
    <p:sldId id="363" r:id="rId55"/>
    <p:sldId id="327" r:id="rId5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żbieta Fim" initials="EF" lastIdx="2" clrIdx="0">
    <p:extLst>
      <p:ext uri="{19B8F6BF-5375-455C-9EA6-DF929625EA0E}">
        <p15:presenceInfo xmlns:p15="http://schemas.microsoft.com/office/powerpoint/2012/main" userId="Elżbieta Fi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34" autoAdjust="0"/>
    <p:restoredTop sz="88510" autoAdjust="0"/>
  </p:normalViewPr>
  <p:slideViewPr>
    <p:cSldViewPr>
      <p:cViewPr varScale="1">
        <p:scale>
          <a:sx n="64" d="100"/>
          <a:sy n="64" d="100"/>
        </p:scale>
        <p:origin x="157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E918EF-85D2-4C24-A07F-C159B991D543}" type="datetimeFigureOut">
              <a:rPr lang="pl-PL" smtClean="0"/>
              <a:t>2017-12-13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856D47-E418-48B6-9DC9-4A424A4D2EF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64509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56D47-E418-48B6-9DC9-4A424A4D2EF9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573279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56D47-E418-48B6-9DC9-4A424A4D2EF9}" type="slidenum">
              <a:rPr lang="pl-PL" smtClean="0"/>
              <a:t>27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05208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tzw. dyktanda graficzne, które pozwalają rozwijać percepcję wzrokową ucznia, rozwijać jego orientację przestrzenną, koordynację wzrokowo-ruchową a także pozwalają niezwykle koncentrować uwagę ucznia nad zadaniem. 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56D47-E418-48B6-9DC9-4A424A4D2EF9}" type="slidenum">
              <a:rPr lang="pl-PL" smtClean="0"/>
              <a:t>28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517408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i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56D47-E418-48B6-9DC9-4A424A4D2EF9}" type="slidenum">
              <a:rPr lang="pl-PL" smtClean="0"/>
              <a:t>31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043219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i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56D47-E418-48B6-9DC9-4A424A4D2EF9}" type="slidenum">
              <a:rPr lang="pl-PL" smtClean="0"/>
              <a:t>32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059841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i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56D47-E418-48B6-9DC9-4A424A4D2EF9}" type="slidenum">
              <a:rPr lang="pl-PL" smtClean="0"/>
              <a:t>33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573161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56D47-E418-48B6-9DC9-4A424A4D2EF9}" type="slidenum">
              <a:rPr lang="pl-PL" smtClean="0"/>
              <a:t>42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754124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i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56D47-E418-48B6-9DC9-4A424A4D2EF9}" type="slidenum">
              <a:rPr lang="pl-PL" smtClean="0"/>
              <a:t>43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060361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i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56D47-E418-48B6-9DC9-4A424A4D2EF9}" type="slidenum">
              <a:rPr lang="pl-PL" smtClean="0"/>
              <a:t>44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215871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i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56D47-E418-48B6-9DC9-4A424A4D2EF9}" type="slidenum">
              <a:rPr lang="pl-PL" smtClean="0"/>
              <a:t>45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761468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56D47-E418-48B6-9DC9-4A424A4D2EF9}" type="slidenum">
              <a:rPr lang="pl-PL" smtClean="0"/>
              <a:t>47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161056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56D47-E418-48B6-9DC9-4A424A4D2EF9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700420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Scratch</a:t>
            </a:r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także serwis społecznościowy, pozwalający każdemu na umieszczanie stworzonych w tym języku programów, dyskutowanie o nich oraz oglądanie i pobieranie prac stworzonych przez innych użytkowników tego serwisu. </a:t>
            </a:r>
          </a:p>
          <a:p>
            <a:pPr algn="just"/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56D47-E418-48B6-9DC9-4A424A4D2EF9}" type="slidenum">
              <a:rPr lang="pl-PL" smtClean="0"/>
              <a:t>48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056892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Scratch</a:t>
            </a:r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także serwis społecznościowy, pozwalający każdemu na umieszczanie stworzonych w tym języku programów, dyskutowanie o nich oraz oglądanie i pobieranie prac stworzonych przez innych użytkowników tego serwisu.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POKAZ PRAKTYCZNY - PLIK</a:t>
            </a:r>
            <a:r>
              <a:rPr lang="pl-PL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-  PYTANIA DO PUBLICZNOŚCI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1200" b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56D47-E418-48B6-9DC9-4A424A4D2EF9}" type="slidenum">
              <a:rPr lang="pl-PL" smtClean="0"/>
              <a:t>50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566321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56D47-E418-48B6-9DC9-4A424A4D2EF9}" type="slidenum">
              <a:rPr lang="pl-PL" smtClean="0"/>
              <a:t>55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251027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56D47-E418-48B6-9DC9-4A424A4D2EF9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621412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56D47-E418-48B6-9DC9-4A424A4D2EF9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252946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56D47-E418-48B6-9DC9-4A424A4D2EF9}" type="slidenum">
              <a:rPr lang="pl-PL" smtClean="0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830185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56D47-E418-48B6-9DC9-4A424A4D2EF9}" type="slidenum">
              <a:rPr lang="pl-PL" smtClean="0"/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79901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i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56D47-E418-48B6-9DC9-4A424A4D2EF9}" type="slidenum">
              <a:rPr lang="pl-PL" smtClean="0"/>
              <a:t>24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532276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pl-PL" i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56D47-E418-48B6-9DC9-4A424A4D2EF9}" type="slidenum">
              <a:rPr lang="pl-PL" smtClean="0"/>
              <a:t>25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096257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pl-PL" i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56D47-E418-48B6-9DC9-4A424A4D2EF9}" type="slidenum">
              <a:rPr lang="pl-PL" smtClean="0"/>
              <a:t>26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34017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17" name="Podtytuł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/>
              <a:t>Kliknij, aby edytować styl wzorca podtytułu</a:t>
            </a:r>
            <a:endParaRPr kumimoji="0" lang="en-US"/>
          </a:p>
        </p:txBody>
      </p:sp>
      <p:sp>
        <p:nvSpPr>
          <p:cNvPr id="30" name="Symbol zastępczy daty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E70F-B5CB-4D29-904C-88623F4B13F2}" type="datetimeFigureOut">
              <a:rPr lang="pl-PL" smtClean="0"/>
              <a:t>2017-12-13</a:t>
            </a:fld>
            <a:endParaRPr lang="pl-PL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574B3-93BF-4537-856F-9BC0876D1E2E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E70F-B5CB-4D29-904C-88623F4B13F2}" type="datetimeFigureOut">
              <a:rPr lang="pl-PL" smtClean="0"/>
              <a:t>2017-12-13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574B3-93BF-4537-856F-9BC0876D1E2E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E70F-B5CB-4D29-904C-88623F4B13F2}" type="datetimeFigureOut">
              <a:rPr lang="pl-PL" smtClean="0"/>
              <a:t>2017-12-13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574B3-93BF-4537-856F-9BC0876D1E2E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E70F-B5CB-4D29-904C-88623F4B13F2}" type="datetimeFigureOut">
              <a:rPr lang="pl-PL" smtClean="0"/>
              <a:t>2017-12-13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574B3-93BF-4537-856F-9BC0876D1E2E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E70F-B5CB-4D29-904C-88623F4B13F2}" type="datetimeFigureOut">
              <a:rPr lang="pl-PL" smtClean="0"/>
              <a:t>2017-12-13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574B3-93BF-4537-856F-9BC0876D1E2E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E70F-B5CB-4D29-904C-88623F4B13F2}" type="datetimeFigureOut">
              <a:rPr lang="pl-PL" smtClean="0"/>
              <a:t>2017-12-13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574B3-93BF-4537-856F-9BC0876D1E2E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E70F-B5CB-4D29-904C-88623F4B13F2}" type="datetimeFigureOut">
              <a:rPr lang="pl-PL" smtClean="0"/>
              <a:t>2017-12-13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574B3-93BF-4537-856F-9BC0876D1E2E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E70F-B5CB-4D29-904C-88623F4B13F2}" type="datetimeFigureOut">
              <a:rPr lang="pl-PL" smtClean="0"/>
              <a:t>2017-12-13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574B3-93BF-4537-856F-9BC0876D1E2E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E70F-B5CB-4D29-904C-88623F4B13F2}" type="datetimeFigureOut">
              <a:rPr lang="pl-PL" smtClean="0"/>
              <a:t>2017-12-13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574B3-93BF-4537-856F-9BC0876D1E2E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E70F-B5CB-4D29-904C-88623F4B13F2}" type="datetimeFigureOut">
              <a:rPr lang="pl-PL" smtClean="0"/>
              <a:t>2017-12-13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574B3-93BF-4537-856F-9BC0876D1E2E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ze ściętym i zaokrąglonym rogiem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ójkąt prostokątny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E70F-B5CB-4D29-904C-88623F4B13F2}" type="datetimeFigureOut">
              <a:rPr lang="pl-PL" smtClean="0"/>
              <a:t>2017-12-13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1E574B3-93BF-4537-856F-9BC0876D1E2E}" type="slidenum">
              <a:rPr lang="pl-PL" smtClean="0"/>
              <a:t>‹#›</a:t>
            </a:fld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/>
              <a:t>Kliknij ikonę, aby dodać obraz</a:t>
            </a:r>
            <a:endParaRPr kumimoji="0" lang="en-US" dirty="0"/>
          </a:p>
        </p:txBody>
      </p:sp>
      <p:sp>
        <p:nvSpPr>
          <p:cNvPr id="10" name="Dowolny kształt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Dowolny kształt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wolny kształt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owolny kształt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ymbol zastępczy tytułu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0" name="Symbol zastępczy tekstu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/>
              <a:t>Kliknij, aby edytować style wzorca tekstu</a:t>
            </a:r>
          </a:p>
          <a:p>
            <a:pPr lvl="1" eaLnBrk="1" latinLnBrk="0" hangingPunct="1"/>
            <a:r>
              <a:rPr kumimoji="0" lang="pl-PL"/>
              <a:t>Drugi poziom</a:t>
            </a:r>
          </a:p>
          <a:p>
            <a:pPr lvl="2" eaLnBrk="1" latinLnBrk="0" hangingPunct="1"/>
            <a:r>
              <a:rPr kumimoji="0" lang="pl-PL"/>
              <a:t>Trzeci poziom</a:t>
            </a:r>
          </a:p>
          <a:p>
            <a:pPr lvl="3" eaLnBrk="1" latinLnBrk="0" hangingPunct="1"/>
            <a:r>
              <a:rPr kumimoji="0" lang="pl-PL"/>
              <a:t>Czwarty poziom</a:t>
            </a:r>
          </a:p>
          <a:p>
            <a:pPr lvl="4" eaLnBrk="1" latinLnBrk="0" hangingPunct="1"/>
            <a:r>
              <a:rPr kumimoji="0" lang="pl-PL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5EBE70F-B5CB-4D29-904C-88623F4B13F2}" type="datetimeFigureOut">
              <a:rPr lang="pl-PL" smtClean="0"/>
              <a:t>2017-12-13</a:t>
            </a:fld>
            <a:endParaRPr lang="pl-PL"/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1E574B3-93BF-4537-856F-9BC0876D1E2E}" type="slidenum">
              <a:rPr lang="pl-PL" smtClean="0"/>
              <a:t>‹#›</a:t>
            </a:fld>
            <a:endParaRPr lang="pl-PL"/>
          </a:p>
        </p:txBody>
      </p:sp>
      <p:grpSp>
        <p:nvGrpSpPr>
          <p:cNvPr id="2" name="Grupa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Dowolny kształt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Dowolny kształt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pl.battleship-game.org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etwinning.pl/robotyka-i-kodowanie/" TargetMode="External"/><Relationship Id="rId4" Type="http://schemas.openxmlformats.org/officeDocument/2006/relationships/image" Target="../media/image12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://godzinakodowania.pl/" TargetMode="Externa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godzinakodowania.pl/" TargetMode="External"/><Relationship Id="rId5" Type="http://schemas.openxmlformats.org/officeDocument/2006/relationships/hyperlink" Target="https://studio.code.org/s/course1" TargetMode="External"/><Relationship Id="rId4" Type="http://schemas.openxmlformats.org/officeDocument/2006/relationships/image" Target="../media/image1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studio.code.org/s/course1/stage/1/puzzle/2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code.org/minecraft" TargetMode="External"/><Relationship Id="rId4" Type="http://schemas.openxmlformats.org/officeDocument/2006/relationships/image" Target="../media/image19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code.org/starwars" TargetMode="Externa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cratch.mit.edu/" TargetMode="Externa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NyUO-pIcqbo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cratch.mit.edu/" TargetMode="Externa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scratch.mit.edu/projects/editor/#editor" TargetMode="External"/><Relationship Id="rId4" Type="http://schemas.openxmlformats.org/officeDocument/2006/relationships/image" Target="../media/image25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c1cjAuDDr_w" TargetMode="External"/><Relationship Id="rId2" Type="http://schemas.openxmlformats.org/officeDocument/2006/relationships/hyperlink" Target="https://www.youtube.com/watch?v=8s9MMEQ98Vw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scratch-krok-po-kroku.blogspot.com/" TargetMode="Externa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s://scratch.mit.edu/projects/33704418/" TargetMode="Externa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3568" y="2852936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pl-PL" sz="4000" dirty="0">
                <a:solidFill>
                  <a:schemeClr val="tx1"/>
                </a:solidFill>
              </a:rPr>
              <a:t>Spotkanie informacyjne dla kadry kierowniczej szkół biorących udział </a:t>
            </a:r>
            <a:br>
              <a:rPr lang="pl-PL" sz="4000" dirty="0">
                <a:solidFill>
                  <a:schemeClr val="tx1"/>
                </a:solidFill>
              </a:rPr>
            </a:br>
            <a:r>
              <a:rPr lang="pl-PL" sz="4000" dirty="0">
                <a:solidFill>
                  <a:schemeClr val="tx1"/>
                </a:solidFill>
              </a:rPr>
              <a:t>w projekcie</a:t>
            </a:r>
            <a:br>
              <a:rPr lang="pl-PL" sz="4000" dirty="0">
                <a:solidFill>
                  <a:schemeClr val="tx1"/>
                </a:solidFill>
              </a:rPr>
            </a:br>
            <a:r>
              <a:rPr lang="pl-PL" sz="2800" dirty="0">
                <a:solidFill>
                  <a:schemeClr val="tx1"/>
                </a:solidFill>
              </a:rPr>
              <a:t>„</a:t>
            </a:r>
            <a:r>
              <a:rPr lang="pl-PL" sz="2800" dirty="0">
                <a:solidFill>
                  <a:schemeClr val="tx1"/>
                </a:solidFill>
                <a:effectLst/>
              </a:rPr>
              <a:t>Razem odkryjmy świat programowania </a:t>
            </a:r>
            <a:br>
              <a:rPr lang="pl-PL" sz="2800" dirty="0">
                <a:solidFill>
                  <a:schemeClr val="tx1"/>
                </a:solidFill>
                <a:effectLst/>
              </a:rPr>
            </a:br>
            <a:r>
              <a:rPr lang="pl-PL" sz="2800" dirty="0">
                <a:solidFill>
                  <a:schemeClr val="tx1"/>
                </a:solidFill>
                <a:effectLst/>
              </a:rPr>
              <a:t>- szkolenie dla nauczycieli i uczniów </a:t>
            </a:r>
            <a:r>
              <a:rPr lang="pl-PL" sz="2800">
                <a:solidFill>
                  <a:schemeClr val="tx1"/>
                </a:solidFill>
                <a:effectLst/>
              </a:rPr>
              <a:t>z podregionu </a:t>
            </a:r>
            <a:r>
              <a:rPr lang="pl-PL" sz="2800" dirty="0">
                <a:solidFill>
                  <a:schemeClr val="tx1"/>
                </a:solidFill>
                <a:effectLst/>
              </a:rPr>
              <a:t>puławskiego”</a:t>
            </a:r>
            <a:endParaRPr lang="pl-PL" sz="2800" dirty="0">
              <a:solidFill>
                <a:schemeClr val="tx1"/>
              </a:solidFill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528923" y="6025944"/>
            <a:ext cx="7854696" cy="832056"/>
          </a:xfrm>
        </p:spPr>
        <p:txBody>
          <a:bodyPr>
            <a:normAutofit/>
          </a:bodyPr>
          <a:lstStyle/>
          <a:p>
            <a:pPr algn="ctr"/>
            <a:r>
              <a:rPr lang="pl-PL" sz="2000" dirty="0"/>
              <a:t>2017</a:t>
            </a:r>
          </a:p>
        </p:txBody>
      </p:sp>
      <p:pic>
        <p:nvPicPr>
          <p:cNvPr id="4" name="Obraz 3" descr="C:\Users\Edyta Migałka\AppData\Local\Microsoft\Windows\INetCache\Content.Word\Fundacja-VCC_loga_pasek_3.jpg">
            <a:extLst>
              <a:ext uri="{FF2B5EF4-FFF2-40B4-BE49-F238E27FC236}">
                <a16:creationId xmlns:a16="http://schemas.microsoft.com/office/drawing/2014/main" id="{ED7D620B-B6DF-408E-9D24-9DA3779ADED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291" y="188640"/>
            <a:ext cx="6029960" cy="5765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Obraz 4" descr="C:\Users\Edyta Migałka\AppData\Local\Microsoft\Windows\INetCache\Content.Word\Fundacja-VCC_loga_pasek_2.jpg">
            <a:extLst>
              <a:ext uri="{FF2B5EF4-FFF2-40B4-BE49-F238E27FC236}">
                <a16:creationId xmlns:a16="http://schemas.microsoft.com/office/drawing/2014/main" id="{CDB4E3C4-AC39-45F1-AECA-1475DD6B4436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412" y="6052177"/>
            <a:ext cx="6029960" cy="5765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Autofit/>
          </a:bodyPr>
          <a:lstStyle/>
          <a:p>
            <a:pPr algn="ctr"/>
            <a:r>
              <a:rPr lang="pl-PL" sz="3600" b="1" dirty="0"/>
              <a:t>Poznanie i utrwalenie podstawowych pojęć</a:t>
            </a:r>
          </a:p>
        </p:txBody>
      </p:sp>
      <p:sp>
        <p:nvSpPr>
          <p:cNvPr id="4" name="Prostokąt 3"/>
          <p:cNvSpPr/>
          <p:nvPr/>
        </p:nvSpPr>
        <p:spPr>
          <a:xfrm>
            <a:off x="457200" y="1628800"/>
            <a:ext cx="8229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2000" dirty="0">
                <a:ea typeface="Calibri" panose="020F0502020204030204" pitchFamily="34" charset="0"/>
              </a:rPr>
              <a:t>Oto niektóre z nich:</a:t>
            </a:r>
          </a:p>
          <a:p>
            <a:pPr algn="just"/>
            <a:endParaRPr lang="pl-PL" sz="2000" b="1" dirty="0">
              <a:ea typeface="Calibri" panose="020F0502020204030204" pitchFamily="34" charset="0"/>
            </a:endParaRPr>
          </a:p>
          <a:p>
            <a:pPr algn="just"/>
            <a:r>
              <a:rPr lang="pl-PL" sz="2000" b="1" dirty="0">
                <a:ea typeface="Calibri" panose="020F0502020204030204" pitchFamily="34" charset="0"/>
              </a:rPr>
              <a:t>Programowanie</a:t>
            </a:r>
            <a:r>
              <a:rPr lang="pl-PL" sz="2000" dirty="0">
                <a:ea typeface="Calibri" panose="020F0502020204030204" pitchFamily="34" charset="0"/>
              </a:rPr>
              <a:t> (komputerów i innych urządzeń cyfrowych) – </a:t>
            </a:r>
            <a:br>
              <a:rPr lang="pl-PL" sz="2000" dirty="0">
                <a:ea typeface="Calibri" panose="020F0502020204030204" pitchFamily="34" charset="0"/>
              </a:rPr>
            </a:br>
            <a:r>
              <a:rPr lang="pl-PL" sz="2000" dirty="0">
                <a:ea typeface="Calibri" panose="020F0502020204030204" pitchFamily="34" charset="0"/>
              </a:rPr>
              <a:t>w wąskim sensie jest to umiejętność tworzenia programów, które mogą być wykonane przez komputer, a w szerszym sensie – jest to wydawanie komputerowi poleceń w „języku”, który jest dla niego zrozumiały </a:t>
            </a:r>
            <a:endParaRPr lang="pl-PL" sz="2000" dirty="0"/>
          </a:p>
        </p:txBody>
      </p:sp>
      <p:sp>
        <p:nvSpPr>
          <p:cNvPr id="5" name="Prostokąt 4"/>
          <p:cNvSpPr/>
          <p:nvPr/>
        </p:nvSpPr>
        <p:spPr>
          <a:xfrm>
            <a:off x="457200" y="3785056"/>
            <a:ext cx="822960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5000"/>
              </a:lnSpc>
              <a:spcAft>
                <a:spcPts val="0"/>
              </a:spcAft>
              <a:tabLst>
                <a:tab pos="80645" algn="l"/>
              </a:tabLst>
            </a:pPr>
            <a:r>
              <a:rPr lang="pl-PL" sz="2000" b="1" dirty="0">
                <a:solidFill>
                  <a:srgbClr val="000000"/>
                </a:solidFill>
                <a:ea typeface="Calibri" panose="020F0502020204030204" pitchFamily="34" charset="0"/>
              </a:rPr>
              <a:t>Wizualny język programowania - </a:t>
            </a:r>
            <a:r>
              <a:rPr lang="pl-PL" sz="2000" dirty="0">
                <a:solidFill>
                  <a:srgbClr val="000000"/>
                </a:solidFill>
                <a:ea typeface="Calibri" panose="020F0502020204030204" pitchFamily="34" charset="0"/>
              </a:rPr>
              <a:t>edukacyjny język projektowy – środek nauczania uczniów klas 1-3 szkoły podstawowej podstaw programowania oraz środowisko programistyczne służące do tworzenia </a:t>
            </a:r>
            <a:br>
              <a:rPr lang="pl-PL" sz="2000" dirty="0">
                <a:solidFill>
                  <a:srgbClr val="000000"/>
                </a:solidFill>
                <a:ea typeface="Calibri" panose="020F0502020204030204" pitchFamily="34" charset="0"/>
              </a:rPr>
            </a:br>
            <a:r>
              <a:rPr lang="pl-PL" sz="2000" dirty="0">
                <a:solidFill>
                  <a:srgbClr val="000000"/>
                </a:solidFill>
                <a:ea typeface="Calibri" panose="020F0502020204030204" pitchFamily="34" charset="0"/>
              </a:rPr>
              <a:t>i uruchamiania programów w tym języku. Umożliwia łatwe tworzenie m.in. interaktywnych historyjek i animacji. Programowanie odbywa się w sposób wizualny np. elementy języka mają kształt puzzli /kafelków/ figur itp., a poprzez przeciąganie mogą być układane w określonym porządku. W ten sposób tworzą kod przypisany określonemu obiektowi.</a:t>
            </a:r>
            <a:endParaRPr lang="pl-PL" sz="2800" dirty="0">
              <a:solidFill>
                <a:srgbClr val="000000"/>
              </a:solidFill>
              <a:effectLst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74841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Autofit/>
          </a:bodyPr>
          <a:lstStyle/>
          <a:p>
            <a:pPr algn="ctr"/>
            <a:r>
              <a:rPr lang="pl-PL" sz="3600" b="1"/>
              <a:t>Poznanie i utrwalenie podstawowych pojęć</a:t>
            </a:r>
          </a:p>
        </p:txBody>
      </p:sp>
      <p:sp>
        <p:nvSpPr>
          <p:cNvPr id="3" name="Prostokąt 2"/>
          <p:cNvSpPr/>
          <p:nvPr/>
        </p:nvSpPr>
        <p:spPr>
          <a:xfrm>
            <a:off x="-22696" y="1700808"/>
            <a:ext cx="896448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285750" algn="just"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rgbClr val="000000"/>
                </a:solidFill>
                <a:ea typeface="Calibri" panose="020F0502020204030204" pitchFamily="34" charset="0"/>
              </a:rPr>
              <a:t>Sekwencja zdarzeń - </a:t>
            </a:r>
            <a:r>
              <a:rPr lang="pl-PL" sz="2000" dirty="0">
                <a:solidFill>
                  <a:srgbClr val="000000"/>
                </a:solidFill>
                <a:ea typeface="Calibri" panose="020F0502020204030204" pitchFamily="34" charset="0"/>
              </a:rPr>
              <a:t>czyli po prostu wykonanie instrukcji w określonej kolejności. W wielu językach rolę „operatora konkatenacji instrukcji” spełnia niepozorny średnik..</a:t>
            </a:r>
            <a:endParaRPr lang="pl-PL" dirty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 marL="514350" indent="-285750" algn="just"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rgbClr val="000000"/>
                </a:solidFill>
                <a:ea typeface="Calibri" panose="020F0502020204030204" pitchFamily="34" charset="0"/>
              </a:rPr>
              <a:t>Lista kroków</a:t>
            </a:r>
            <a:r>
              <a:rPr lang="pl-PL" sz="2000" dirty="0">
                <a:solidFill>
                  <a:srgbClr val="000000"/>
                </a:solidFill>
                <a:ea typeface="Calibri" panose="020F0502020204030204" pitchFamily="34" charset="0"/>
              </a:rPr>
              <a:t> to instrukcja wykonania algorytmu, szczegółowo wytłumaczona i zapisana w punktach krok po kroku przy użyciu słów oraz symboli matematyczny i logicznych.</a:t>
            </a:r>
            <a:endParaRPr lang="pl-PL" dirty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 marL="514350" indent="-285750" algn="just"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rgbClr val="000000"/>
                </a:solidFill>
                <a:ea typeface="Calibri" panose="020F0502020204030204" pitchFamily="34" charset="0"/>
              </a:rPr>
              <a:t>Plan działania (algorytm) - </a:t>
            </a:r>
            <a:r>
              <a:rPr lang="pl-PL" sz="2000" dirty="0">
                <a:solidFill>
                  <a:srgbClr val="000000"/>
                </a:solidFill>
                <a:ea typeface="Calibri" panose="020F0502020204030204" pitchFamily="34" charset="0"/>
              </a:rPr>
              <a:t>jest przepisem opisującym krok po kroku rozwiązanie problemu lub osiągnięcie jakiegoś celu.</a:t>
            </a:r>
            <a:endParaRPr lang="pl-PL" dirty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 marL="514350" indent="-285750" algn="just"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rgbClr val="000000"/>
                </a:solidFill>
                <a:ea typeface="Calibri" panose="020F0502020204030204" pitchFamily="34" charset="0"/>
              </a:rPr>
              <a:t>Kodowanie</a:t>
            </a:r>
            <a:r>
              <a:rPr lang="pl-PL" sz="2000" dirty="0">
                <a:solidFill>
                  <a:srgbClr val="000000"/>
                </a:solidFill>
                <a:ea typeface="Calibri" panose="020F0502020204030204" pitchFamily="34" charset="0"/>
              </a:rPr>
              <a:t>: przetwarzać informacje na kod. KODOWANIE to utajnianie.</a:t>
            </a:r>
            <a:endParaRPr lang="pl-PL" dirty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 marL="514350" indent="-285750" algn="just"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rgbClr val="000000"/>
                </a:solidFill>
                <a:ea typeface="Calibri" panose="020F0502020204030204" pitchFamily="34" charset="0"/>
              </a:rPr>
              <a:t>Programowanie - </a:t>
            </a:r>
            <a:r>
              <a:rPr lang="pl-PL" sz="2000" dirty="0">
                <a:solidFill>
                  <a:srgbClr val="000000"/>
                </a:solidFill>
                <a:ea typeface="Calibri" panose="020F0502020204030204" pitchFamily="34" charset="0"/>
              </a:rPr>
              <a:t>proces projektowania, tworzenia, testowania i utrzymywania kodu źródłowego programów komputerowych lub urządzeń mikroprocesorowych (mikrokontrolery). </a:t>
            </a:r>
            <a:endParaRPr lang="pl-PL" dirty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 marL="514350" indent="-285750" algn="just"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rgbClr val="000000"/>
                </a:solidFill>
                <a:ea typeface="Calibri" panose="020F0502020204030204" pitchFamily="34" charset="0"/>
              </a:rPr>
              <a:t>Instrukcja warunkowa - </a:t>
            </a:r>
            <a:r>
              <a:rPr lang="pl-PL" sz="2000" dirty="0">
                <a:solidFill>
                  <a:srgbClr val="000000"/>
                </a:solidFill>
                <a:ea typeface="Calibri" panose="020F0502020204030204" pitchFamily="34" charset="0"/>
              </a:rPr>
              <a:t>jest elementem języka programowania, które pozwala na wykonanie różnych obliczeń w zależności od tego czy zdefiniowane przez programistę wyrażenie logiczne jest prawdziwe, czy fałszywe. </a:t>
            </a:r>
            <a:endParaRPr lang="pl-PL" dirty="0">
              <a:solidFill>
                <a:srgbClr val="000000"/>
              </a:solidFill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75771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Autofit/>
          </a:bodyPr>
          <a:lstStyle/>
          <a:p>
            <a:pPr algn="ctr"/>
            <a:r>
              <a:rPr lang="pl-PL" sz="3600" b="1"/>
              <a:t>Poznanie i utrwalenie podstawowych pojęć</a:t>
            </a:r>
          </a:p>
        </p:txBody>
      </p:sp>
      <p:sp>
        <p:nvSpPr>
          <p:cNvPr id="3" name="Prostokąt 2"/>
          <p:cNvSpPr/>
          <p:nvPr/>
        </p:nvSpPr>
        <p:spPr>
          <a:xfrm>
            <a:off x="0" y="1844824"/>
            <a:ext cx="896448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285750" algn="just"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rgbClr val="000000"/>
                </a:solidFill>
                <a:ea typeface="Calibri" panose="020F0502020204030204" pitchFamily="34" charset="0"/>
              </a:rPr>
              <a:t>Pętla - </a:t>
            </a:r>
            <a:r>
              <a:rPr lang="pl-PL" sz="2000" dirty="0">
                <a:solidFill>
                  <a:srgbClr val="000000"/>
                </a:solidFill>
                <a:ea typeface="Calibri" panose="020F0502020204030204" pitchFamily="34" charset="0"/>
              </a:rPr>
              <a:t>to rodzaj instrukcji pozwalających na wielokrotne powtórzenie wykonania zaproponowanych operacji. To właśnie pętle ukazują potęgę komputerów - raz napisany blok instrukcji może być dzięki nim wykonany setki, tysiące, miliony razy...</a:t>
            </a:r>
            <a:endParaRPr lang="pl-PL" dirty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 marL="514350" indent="-285750" algn="just"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rgbClr val="000000"/>
                </a:solidFill>
                <a:ea typeface="Calibri" panose="020F0502020204030204" pitchFamily="34" charset="0"/>
              </a:rPr>
              <a:t>Zagnieżdżenie pętli - </a:t>
            </a:r>
            <a:r>
              <a:rPr lang="pl-PL" sz="2000" dirty="0">
                <a:solidFill>
                  <a:srgbClr val="000000"/>
                </a:solidFill>
                <a:ea typeface="Calibri" panose="020F0502020204030204" pitchFamily="34" charset="0"/>
              </a:rPr>
              <a:t>polega na wywołaniu jednej pętli wewnątrz drugiej. </a:t>
            </a:r>
            <a:endParaRPr lang="pl-PL" dirty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 marL="514350" indent="-285750" algn="just"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rgbClr val="000000"/>
                </a:solidFill>
                <a:ea typeface="Calibri" panose="020F0502020204030204" pitchFamily="34" charset="0"/>
              </a:rPr>
              <a:t>Funkcje</a:t>
            </a:r>
            <a:r>
              <a:rPr lang="pl-PL" sz="2000" dirty="0">
                <a:solidFill>
                  <a:srgbClr val="000000"/>
                </a:solidFill>
                <a:ea typeface="Calibri" panose="020F0502020204030204" pitchFamily="34" charset="0"/>
              </a:rPr>
              <a:t> - są blokami kodu, które wykonują określone zadanie. Funkcje umożliwiają definiowanie nowych bloków.</a:t>
            </a:r>
            <a:endParaRPr lang="pl-PL" dirty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pPr marL="514350" indent="-285750" algn="just"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pl-PL" sz="2000" b="1" dirty="0"/>
              <a:t>Kod binarny</a:t>
            </a:r>
            <a:r>
              <a:rPr lang="pl-PL" sz="2000" dirty="0"/>
              <a:t>: Dwójkowy system liczbowy, system binarny – system liczbowy,   w którym podstawą jest liczba 2. Do zapisu liczb potrzebne są tylko dwie cyfry: 0 i 1.</a:t>
            </a:r>
          </a:p>
          <a:p>
            <a:pPr marL="514350" indent="-285750" algn="just"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pl-PL" sz="2000" b="1" dirty="0"/>
              <a:t>BIT</a:t>
            </a:r>
            <a:r>
              <a:rPr lang="pl-PL" sz="2000" dirty="0"/>
              <a:t> – najmniejsza niepodzielna jednostka informacji (0 albo 1).</a:t>
            </a:r>
          </a:p>
          <a:p>
            <a:pPr marL="514350" indent="-285750" algn="just"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pl-PL" sz="2000" b="1" dirty="0"/>
              <a:t>BAJT</a:t>
            </a:r>
            <a:r>
              <a:rPr lang="pl-PL" sz="2000" dirty="0"/>
              <a:t> - na potrzeby naszej lekcji na bajt składa się 8 bitów. (Uwaga: w praktyce jeden bajt może zawierać dowolną liczbę bitów, choć zwykle jest ich osiem).</a:t>
            </a:r>
          </a:p>
        </p:txBody>
      </p:sp>
    </p:spTree>
    <p:extLst>
      <p:ext uri="{BB962C8B-B14F-4D97-AF65-F5344CB8AC3E}">
        <p14:creationId xmlns:p14="http://schemas.microsoft.com/office/powerpoint/2010/main" val="38739120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Autofit/>
          </a:bodyPr>
          <a:lstStyle/>
          <a:p>
            <a:pPr algn="ctr"/>
            <a:r>
              <a:rPr lang="pl-PL" sz="3600" b="1"/>
              <a:t>Poznanie i utrwalenie podstawowych pojęć</a:t>
            </a:r>
          </a:p>
        </p:txBody>
      </p:sp>
      <p:sp>
        <p:nvSpPr>
          <p:cNvPr id="3" name="Prostokąt 2"/>
          <p:cNvSpPr/>
          <p:nvPr/>
        </p:nvSpPr>
        <p:spPr>
          <a:xfrm>
            <a:off x="251520" y="1412776"/>
            <a:ext cx="871296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pl-PL" sz="2000" b="1" dirty="0"/>
              <a:t>Piksel, PEL</a:t>
            </a:r>
            <a:r>
              <a:rPr lang="pl-PL" sz="2000" dirty="0"/>
              <a:t> – najmniejszy jednolity element obrazu wyświetlanego na ekranie, drukowanego lub uzyskiwanego za pomocą urządzeń przetwarzania obrazu. </a:t>
            </a:r>
          </a:p>
          <a:p>
            <a:pPr marL="285750" lvl="0" indent="-285750" algn="just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pl-PL" sz="2000" b="1" dirty="0"/>
              <a:t>Obraz cyfrowy </a:t>
            </a:r>
            <a:r>
              <a:rPr lang="pl-PL" sz="2000" dirty="0"/>
              <a:t>- obrazy i rysunki składają się z szeregu punktów. Obraz cyfrowy w rozumieniu informatycznym – matematyczny zapis do postaci liczbowej (binarnej), danych z detekcji, próbkowania i opisu sygnału wizyjnego. Obraz cyfrowy wytwarzają np. kamera, skaner, aparat cyfrowy.</a:t>
            </a:r>
          </a:p>
          <a:p>
            <a:pPr marL="285750" lvl="0" indent="-285750" algn="just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pl-PL" sz="2000" b="1" dirty="0"/>
              <a:t>Współrzędne</a:t>
            </a:r>
            <a:r>
              <a:rPr lang="pl-PL" sz="2000" dirty="0"/>
              <a:t> – określenie położenia punktu.</a:t>
            </a:r>
          </a:p>
          <a:p>
            <a:pPr marL="285750" lvl="0" indent="-285750" algn="just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pl-PL" sz="2000" b="1" dirty="0"/>
              <a:t>Zmienna</a:t>
            </a:r>
            <a:r>
              <a:rPr lang="pl-PL" sz="2000" dirty="0"/>
              <a:t> - to obiekt w programowaniu, który przechowuje różnego rodzaju dane niezbędne do działania programu. </a:t>
            </a:r>
          </a:p>
          <a:p>
            <a:pPr marL="285750" lvl="0" indent="-285750" algn="just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pl-PL" sz="2000" b="1" dirty="0"/>
              <a:t>Losowość</a:t>
            </a:r>
            <a:r>
              <a:rPr lang="pl-PL" sz="2000" dirty="0"/>
              <a:t> – brak celu, przyczyny, porządku lub przewidywalnego zachowania. Losowy proces to proces, którego wyniki nie dają się dokładnie przewidzieć, a jedynie można opisać ich rozkład. </a:t>
            </a:r>
          </a:p>
          <a:p>
            <a:pPr marL="285750" lvl="0" indent="-285750" algn="just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pl-PL" sz="2000" b="1" dirty="0"/>
              <a:t>Debugowanie - </a:t>
            </a:r>
            <a:r>
              <a:rPr lang="pl-PL" sz="2000" dirty="0"/>
              <a:t>jest procesem, który ma na celu doprowadzić do zredukowania błędów w oprogramowaniu.</a:t>
            </a:r>
          </a:p>
          <a:p>
            <a:pPr marL="285750" lvl="0" indent="-285750" algn="just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pl-PL" sz="2000" b="1" dirty="0"/>
              <a:t>Rekurencja - </a:t>
            </a:r>
            <a:r>
              <a:rPr lang="pl-PL" sz="2000" dirty="0"/>
              <a:t>zwana </a:t>
            </a:r>
            <a:r>
              <a:rPr lang="pl-PL" sz="2000" b="1" dirty="0"/>
              <a:t>rekursją</a:t>
            </a:r>
            <a:r>
              <a:rPr lang="pl-PL" sz="2000" dirty="0"/>
              <a:t>, polega na wywołaniu przez funkcję samej siebie. </a:t>
            </a:r>
          </a:p>
        </p:txBody>
      </p:sp>
    </p:spTree>
    <p:extLst>
      <p:ext uri="{BB962C8B-B14F-4D97-AF65-F5344CB8AC3E}">
        <p14:creationId xmlns:p14="http://schemas.microsoft.com/office/powerpoint/2010/main" val="40041534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Autofit/>
          </a:bodyPr>
          <a:lstStyle/>
          <a:p>
            <a:pPr algn="ctr"/>
            <a:r>
              <a:rPr lang="pl-PL" sz="3600" b="1" dirty="0"/>
              <a:t>Środowisko pracy</a:t>
            </a:r>
          </a:p>
        </p:txBody>
      </p:sp>
      <p:sp>
        <p:nvSpPr>
          <p:cNvPr id="7" name="Prostokąt 6"/>
          <p:cNvSpPr/>
          <p:nvPr/>
        </p:nvSpPr>
        <p:spPr>
          <a:xfrm>
            <a:off x="431552" y="2060848"/>
            <a:ext cx="8229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5" indent="-342900" algn="just">
              <a:lnSpc>
                <a:spcPct val="150000"/>
              </a:lnSpc>
              <a:spcAft>
                <a:spcPts val="0"/>
              </a:spcAft>
              <a:buClr>
                <a:schemeClr val="accent1"/>
              </a:buClr>
              <a:buSzPct val="88000"/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pracownia komputerowa lub sala multimedialna wyposażona </a:t>
            </a:r>
            <a:br>
              <a:rPr lang="pl-PL" sz="2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pl-PL" sz="2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w tablicę interaktywną lub przynajmniej w ekran i projektor </a:t>
            </a:r>
            <a:r>
              <a:rPr lang="pl-PL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br>
              <a:rPr lang="pl-PL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pl-PL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– 1 komputer albo tablet dla każdego uczestnika szkolenia</a:t>
            </a:r>
            <a:endParaRPr lang="pl-PL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5" indent="-342900" algn="just">
              <a:lnSpc>
                <a:spcPct val="150000"/>
              </a:lnSpc>
              <a:spcAft>
                <a:spcPts val="0"/>
              </a:spcAft>
              <a:buClr>
                <a:schemeClr val="accent1"/>
              </a:buClr>
              <a:buSzPct val="88000"/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materiały dydaktyczne </a:t>
            </a:r>
            <a:r>
              <a:rPr lang="pl-PL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- dla każdego uczestnika</a:t>
            </a:r>
            <a:endParaRPr lang="pl-PL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5" indent="-342900" algn="just">
              <a:lnSpc>
                <a:spcPct val="150000"/>
              </a:lnSpc>
              <a:spcAft>
                <a:spcPts val="0"/>
              </a:spcAft>
              <a:buClr>
                <a:schemeClr val="accent1"/>
              </a:buClr>
              <a:buSzPct val="88000"/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dostęp do Internetu</a:t>
            </a:r>
            <a:r>
              <a:rPr lang="pl-PL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dowolna przeglądarka internetowa,</a:t>
            </a:r>
            <a:endParaRPr lang="pl-PL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5" indent="-342900" algn="just">
              <a:lnSpc>
                <a:spcPct val="150000"/>
              </a:lnSpc>
              <a:spcAft>
                <a:spcPts val="0"/>
              </a:spcAft>
              <a:buClr>
                <a:schemeClr val="accent1"/>
              </a:buClr>
              <a:buSzPct val="88000"/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wizualny język programowania SCRATCH, </a:t>
            </a:r>
            <a:r>
              <a:rPr lang="pl-PL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(wersja online lub desktopowa)</a:t>
            </a:r>
            <a:endParaRPr lang="pl-PL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67978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764704"/>
            <a:ext cx="8229600" cy="566936"/>
          </a:xfrm>
        </p:spPr>
        <p:txBody>
          <a:bodyPr>
            <a:noAutofit/>
          </a:bodyPr>
          <a:lstStyle/>
          <a:p>
            <a:pPr algn="ctr"/>
            <a:r>
              <a:rPr lang="pl-PL" sz="3600" dirty="0"/>
              <a:t>Metody pracy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1484784"/>
            <a:ext cx="8445624" cy="5112568"/>
          </a:xfrm>
        </p:spPr>
        <p:txBody>
          <a:bodyPr>
            <a:normAutofit/>
          </a:bodyPr>
          <a:lstStyle/>
          <a:p>
            <a:pPr lvl="0" algn="just"/>
            <a:r>
              <a:rPr lang="pl-PL" sz="2200" b="1" dirty="0"/>
              <a:t>Obserwacja </a:t>
            </a:r>
            <a:r>
              <a:rPr lang="pl-PL" sz="2200" dirty="0"/>
              <a:t>(pokaz)</a:t>
            </a:r>
          </a:p>
          <a:p>
            <a:pPr lvl="0" algn="just"/>
            <a:r>
              <a:rPr lang="pl-PL" sz="2200" b="1" dirty="0"/>
              <a:t>Dyskusja </a:t>
            </a:r>
            <a:r>
              <a:rPr lang="pl-PL" sz="2200" dirty="0"/>
              <a:t>(wymiana poglądów i pomysłów)</a:t>
            </a:r>
          </a:p>
          <a:p>
            <a:pPr lvl="0" algn="just"/>
            <a:r>
              <a:rPr lang="pl-PL" sz="2200" dirty="0"/>
              <a:t>Metoda</a:t>
            </a:r>
            <a:r>
              <a:rPr lang="pl-PL" sz="2200" b="1" dirty="0"/>
              <a:t> „Praktycznego działania” </a:t>
            </a:r>
            <a:endParaRPr lang="pl-PL" sz="2200" dirty="0"/>
          </a:p>
          <a:p>
            <a:pPr lvl="0" algn="just"/>
            <a:r>
              <a:rPr lang="pl-PL" sz="2200" dirty="0"/>
              <a:t>Metoda </a:t>
            </a:r>
            <a:r>
              <a:rPr lang="pl-PL" sz="2200" b="1" dirty="0"/>
              <a:t>kierowania korzystaniem z materiałów źródłowych </a:t>
            </a:r>
            <a:br>
              <a:rPr lang="pl-PL" sz="2200" b="1" dirty="0"/>
            </a:br>
            <a:r>
              <a:rPr lang="pl-PL" sz="2200" b="1" dirty="0"/>
              <a:t>i narzędzi TIK </a:t>
            </a:r>
            <a:r>
              <a:rPr lang="pl-PL" sz="2200" dirty="0"/>
              <a:t>(np. korzystanie z serwisu społecznościowego SCRATCH, praca w środowisku SCRATCH w wersji online)</a:t>
            </a:r>
          </a:p>
          <a:p>
            <a:pPr lvl="0" algn="just"/>
            <a:r>
              <a:rPr lang="pl-PL" sz="2200" dirty="0"/>
              <a:t>Metoda</a:t>
            </a:r>
            <a:r>
              <a:rPr lang="pl-PL" sz="2200" b="1" dirty="0"/>
              <a:t> projektów </a:t>
            </a:r>
            <a:r>
              <a:rPr lang="pl-PL" sz="2200" dirty="0"/>
              <a:t>(zadań)</a:t>
            </a:r>
          </a:p>
          <a:p>
            <a:pPr lvl="0" algn="just"/>
            <a:r>
              <a:rPr lang="pl-PL" sz="2200" dirty="0"/>
              <a:t>Metoda </a:t>
            </a:r>
            <a:r>
              <a:rPr lang="pl-PL" sz="2200" b="1" dirty="0"/>
              <a:t>podająca </a:t>
            </a:r>
            <a:r>
              <a:rPr lang="pl-PL" sz="2200" dirty="0"/>
              <a:t>(instrukcje do zadań)</a:t>
            </a:r>
          </a:p>
          <a:p>
            <a:pPr lvl="0" algn="just"/>
            <a:r>
              <a:rPr lang="pl-PL" sz="2200" dirty="0"/>
              <a:t>Metody </a:t>
            </a:r>
            <a:r>
              <a:rPr lang="pl-PL" sz="2200" b="1" dirty="0"/>
              <a:t>aktywizujące </a:t>
            </a:r>
            <a:r>
              <a:rPr lang="pl-PL" sz="2200" dirty="0"/>
              <a:t>(np. gry i zabawy edukacyjne bez wykorzystania komputera oraz gry online rozwijające logiczne myślenie)</a:t>
            </a:r>
          </a:p>
          <a:p>
            <a:pPr marL="0" lvl="0" indent="0" algn="just">
              <a:buNone/>
            </a:pPr>
            <a:endParaRPr lang="pl-PL" sz="800" i="1" dirty="0"/>
          </a:p>
          <a:p>
            <a:pPr marL="0" lvl="0" indent="0" algn="ctr">
              <a:buNone/>
            </a:pPr>
            <a:r>
              <a:rPr lang="pl-PL" sz="2200" i="1" dirty="0"/>
              <a:t>oraz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764704"/>
            <a:ext cx="8229600" cy="566936"/>
          </a:xfrm>
        </p:spPr>
        <p:txBody>
          <a:bodyPr>
            <a:noAutofit/>
          </a:bodyPr>
          <a:lstStyle/>
          <a:p>
            <a:pPr algn="ctr"/>
            <a:r>
              <a:rPr lang="pl-PL" sz="3600"/>
              <a:t>Metody pracy</a:t>
            </a:r>
            <a:endParaRPr lang="pl-PL" sz="36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1484784"/>
            <a:ext cx="8445624" cy="5112568"/>
          </a:xfrm>
        </p:spPr>
        <p:txBody>
          <a:bodyPr>
            <a:normAutofit fontScale="77500" lnSpcReduction="20000"/>
          </a:bodyPr>
          <a:lstStyle/>
          <a:p>
            <a:pPr lvl="0" algn="just"/>
            <a:r>
              <a:rPr lang="pl-PL" sz="2400" dirty="0"/>
              <a:t>Metoda</a:t>
            </a:r>
            <a:r>
              <a:rPr lang="pl-PL" sz="2400" b="1" dirty="0"/>
              <a:t> „Dziel i Rządź” </a:t>
            </a:r>
          </a:p>
          <a:p>
            <a:pPr marL="0" lvl="0" indent="0" algn="just">
              <a:buNone/>
            </a:pPr>
            <a:endParaRPr lang="pl-PL" sz="900" b="1" i="1" u="sng" dirty="0"/>
          </a:p>
          <a:p>
            <a:pPr marL="0" lvl="0" indent="0" algn="just">
              <a:buNone/>
            </a:pPr>
            <a:r>
              <a:rPr lang="pl-PL" sz="2400" b="1" i="1" u="sng" dirty="0">
                <a:solidFill>
                  <a:srgbClr val="0070C0"/>
                </a:solidFill>
              </a:rPr>
              <a:t>CIEKAWOSTKA</a:t>
            </a:r>
            <a:r>
              <a:rPr lang="pl-PL" sz="2400" b="1" dirty="0">
                <a:solidFill>
                  <a:srgbClr val="0070C0"/>
                </a:solidFill>
              </a:rPr>
              <a:t>:</a:t>
            </a:r>
          </a:p>
          <a:p>
            <a:pPr marL="0" indent="0" algn="just">
              <a:buNone/>
            </a:pPr>
            <a:r>
              <a:rPr lang="pl-PL" sz="2500" i="1" dirty="0">
                <a:solidFill>
                  <a:srgbClr val="0070C0"/>
                </a:solidFill>
              </a:rPr>
              <a:t>Jako pierwsi tą metodę wykorzystywali Starożytni Rzymianie. Wychodzili oni </a:t>
            </a:r>
            <a:br>
              <a:rPr lang="pl-PL" sz="2500" i="1" dirty="0">
                <a:solidFill>
                  <a:srgbClr val="0070C0"/>
                </a:solidFill>
              </a:rPr>
            </a:br>
            <a:r>
              <a:rPr lang="pl-PL" sz="2500" i="1" dirty="0">
                <a:solidFill>
                  <a:srgbClr val="0070C0"/>
                </a:solidFill>
              </a:rPr>
              <a:t>z założenia, że łatwiej się rządzi, jeśli poddani są podzieleni. Chodziło wtedy o to, żeby skłócić poddanych.</a:t>
            </a:r>
          </a:p>
          <a:p>
            <a:pPr marL="0" lvl="0" indent="0" algn="just">
              <a:buNone/>
            </a:pPr>
            <a:endParaRPr lang="pl-PL" sz="2400" b="1" dirty="0"/>
          </a:p>
          <a:p>
            <a:pPr marL="0" indent="0" algn="just">
              <a:buNone/>
            </a:pPr>
            <a:r>
              <a:rPr lang="pl-PL" sz="2400" b="1" dirty="0"/>
              <a:t>„Dziel i rządź”</a:t>
            </a:r>
            <a:r>
              <a:rPr lang="pl-PL" sz="2400" dirty="0"/>
              <a:t> to metoda stosowana nie tylko przez Przeciwnika czy jego instrumenty na Ziemi. Jest wykorzystywana również w pozytywnych procesach. Można ją dostrzec w procesach wychowawczych. Chodzi o sytuację, w której jej użytkownik jest rzeczywistym sędzią, rozjemcą czy przełożonym, a nie usiłuje się nim stać przez uzurpację. Obowiązuje też założenie, że nie ma tu elementu antagonizowania kontrolowanych grup czy jednostek. </a:t>
            </a:r>
          </a:p>
          <a:p>
            <a:pPr marL="0" indent="0" algn="just">
              <a:buNone/>
            </a:pPr>
            <a:r>
              <a:rPr lang="pl-PL" sz="2400" b="1" i="1" u="sng" dirty="0"/>
              <a:t>Przykład</a:t>
            </a:r>
            <a:r>
              <a:rPr lang="pl-PL" sz="2400" b="1" i="1" dirty="0"/>
              <a:t>: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pl-PL" sz="2400" i="1" dirty="0"/>
              <a:t>Nauczyciel rozsadza kolegów rozrabiaków, nakazując im siąść daleko od siebie, aby nie zakłócali zajęć szkolnych.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pl-PL" sz="2400" i="1" dirty="0"/>
              <a:t>Policjanci czy służby porządkowe na imprezach masowych rozpędzają szalejących pseudofanów różnych drużyn piłkarskich, chcąc zaprowadzić ład na trybunach.</a:t>
            </a:r>
          </a:p>
          <a:p>
            <a:pPr marL="0" lvl="0" indent="0" algn="just">
              <a:buNone/>
            </a:pP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20588347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764704"/>
            <a:ext cx="8229600" cy="566936"/>
          </a:xfrm>
        </p:spPr>
        <p:txBody>
          <a:bodyPr>
            <a:noAutofit/>
          </a:bodyPr>
          <a:lstStyle/>
          <a:p>
            <a:pPr algn="ctr"/>
            <a:r>
              <a:rPr lang="pl-PL" sz="3600"/>
              <a:t>Metody pracy</a:t>
            </a:r>
            <a:endParaRPr lang="pl-PL" sz="36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1484784"/>
            <a:ext cx="8445624" cy="5112568"/>
          </a:xfrm>
        </p:spPr>
        <p:txBody>
          <a:bodyPr>
            <a:normAutofit/>
          </a:bodyPr>
          <a:lstStyle/>
          <a:p>
            <a:pPr lvl="0" algn="just"/>
            <a:r>
              <a:rPr lang="pl-PL" sz="2400" dirty="0"/>
              <a:t>Metoda</a:t>
            </a:r>
            <a:r>
              <a:rPr lang="pl-PL" sz="2400" b="1" dirty="0"/>
              <a:t> „Dziel i Rządź” </a:t>
            </a:r>
            <a:r>
              <a:rPr lang="pl-PL" sz="2400" dirty="0"/>
              <a:t>w programowaniu.</a:t>
            </a:r>
          </a:p>
          <a:p>
            <a:pPr marL="0" lvl="0" indent="0" algn="just">
              <a:buNone/>
            </a:pPr>
            <a:endParaRPr lang="pl-PL" sz="900" b="1" i="1" u="sng" dirty="0"/>
          </a:p>
          <a:p>
            <a:pPr marL="0" indent="0" algn="just">
              <a:buNone/>
            </a:pPr>
            <a:r>
              <a:rPr lang="pl-PL" sz="1800" dirty="0"/>
              <a:t>Chodzi o to, żeby po pierwsze umieć rozwiązać problem dla małych danych ... , a po drugie, żeby mając duże dane tak je podzielić, aby problem sprowadzić do kilku mniejszych </a:t>
            </a:r>
            <a:r>
              <a:rPr lang="pl-PL" sz="1800" dirty="0" err="1"/>
              <a:t>podproblemów</a:t>
            </a:r>
            <a:r>
              <a:rPr lang="pl-PL" sz="1800" dirty="0"/>
              <a:t>, a potem scalić wyniki. </a:t>
            </a:r>
          </a:p>
          <a:p>
            <a:pPr marL="0" indent="0">
              <a:buNone/>
            </a:pPr>
            <a:endParaRPr lang="pl-PL" sz="800" dirty="0"/>
          </a:p>
          <a:p>
            <a:pPr marL="0" indent="0" algn="just">
              <a:buNone/>
            </a:pPr>
            <a:r>
              <a:rPr lang="pl-PL" sz="1800" dirty="0"/>
              <a:t>Z łatwością możemy zapamiętać kroki algorytmu </a:t>
            </a:r>
            <a:r>
              <a:rPr lang="pl-PL" sz="1800" i="1" dirty="0"/>
              <a:t>„dziel-i-rządź” </a:t>
            </a:r>
            <a:r>
              <a:rPr lang="pl-PL" sz="1800" dirty="0"/>
              <a:t>jako</a:t>
            </a:r>
            <a:r>
              <a:rPr lang="pl-PL" sz="1800" b="1" dirty="0"/>
              <a:t> </a:t>
            </a:r>
            <a:r>
              <a:rPr lang="pl-PL" sz="1800" b="1" i="1" dirty="0"/>
              <a:t>podziel, rządź, połącz</a:t>
            </a:r>
            <a:r>
              <a:rPr lang="pl-PL" sz="1800" b="1" dirty="0"/>
              <a:t>.</a:t>
            </a:r>
          </a:p>
          <a:p>
            <a:pPr algn="just"/>
            <a:r>
              <a:rPr lang="pl-PL" sz="1800" b="1" dirty="0"/>
              <a:t>Podziel</a:t>
            </a:r>
            <a:r>
              <a:rPr lang="pl-PL" sz="1800" dirty="0"/>
              <a:t> problem na pewną liczbę </a:t>
            </a:r>
            <a:r>
              <a:rPr lang="pl-PL" sz="1800" dirty="0" err="1"/>
              <a:t>podproblemów</a:t>
            </a:r>
            <a:r>
              <a:rPr lang="pl-PL" sz="1800" dirty="0"/>
              <a:t>, które są mniejszymi przypadkami tego samego problemu.</a:t>
            </a:r>
          </a:p>
          <a:p>
            <a:pPr algn="just"/>
            <a:r>
              <a:rPr lang="pl-PL" sz="1800" b="1" dirty="0"/>
              <a:t>Rządź</a:t>
            </a:r>
            <a:r>
              <a:rPr lang="pl-PL" sz="1800" dirty="0"/>
              <a:t> </a:t>
            </a:r>
            <a:r>
              <a:rPr lang="pl-PL" sz="1800" dirty="0" err="1"/>
              <a:t>podproblemami</a:t>
            </a:r>
            <a:r>
              <a:rPr lang="pl-PL" sz="1800" dirty="0"/>
              <a:t>, rozwiązując je. Jeśli są wystarczająco małe, rozwiąż </a:t>
            </a:r>
            <a:r>
              <a:rPr lang="pl-PL" sz="1800" dirty="0" err="1"/>
              <a:t>podproblemy</a:t>
            </a:r>
            <a:r>
              <a:rPr lang="pl-PL" sz="1800" dirty="0"/>
              <a:t> jako przypadki bazowe.</a:t>
            </a:r>
          </a:p>
          <a:p>
            <a:pPr algn="just"/>
            <a:r>
              <a:rPr lang="pl-PL" sz="1800" b="1" dirty="0"/>
              <a:t>Połącz</a:t>
            </a:r>
            <a:r>
              <a:rPr lang="pl-PL" sz="1800" dirty="0"/>
              <a:t> rozwiązania poszczególnych </a:t>
            </a:r>
            <a:r>
              <a:rPr lang="pl-PL" sz="1800" dirty="0" err="1"/>
              <a:t>podproblemów</a:t>
            </a:r>
            <a:r>
              <a:rPr lang="pl-PL" sz="1800" dirty="0"/>
              <a:t> w jedno rozwiązanie pierwotnego problemu.</a:t>
            </a:r>
          </a:p>
          <a:p>
            <a:endParaRPr lang="pl-PL" sz="1800" i="1" dirty="0"/>
          </a:p>
          <a:p>
            <a:pPr marL="0" indent="0">
              <a:buNone/>
            </a:pPr>
            <a:r>
              <a:rPr lang="pl-PL" sz="1800" i="1" u="sng" dirty="0"/>
              <a:t>PRZYKŁAD Z ŻYCIA CODZIENNEGO: algorytm parzenia herbaty.</a:t>
            </a:r>
          </a:p>
          <a:p>
            <a:pPr marL="0" indent="0" algn="just">
              <a:buNone/>
            </a:pPr>
            <a:endParaRPr lang="pl-PL" sz="1800" dirty="0"/>
          </a:p>
          <a:p>
            <a:pPr marL="0" lvl="0" indent="0" algn="just">
              <a:buNone/>
            </a:pP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6694424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9454" y="620688"/>
            <a:ext cx="8229600" cy="722344"/>
          </a:xfrm>
        </p:spPr>
        <p:txBody>
          <a:bodyPr>
            <a:normAutofit/>
          </a:bodyPr>
          <a:lstStyle/>
          <a:p>
            <a:pPr algn="ctr"/>
            <a:r>
              <a:rPr lang="pl-PL" sz="3200" b="1" dirty="0"/>
              <a:t>Scenariusze zajęć nr 2-5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4525" y="1556792"/>
            <a:ext cx="8229600" cy="4968552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pl-PL" sz="2000" dirty="0"/>
              <a:t>Cykl zajęć z zakresu </a:t>
            </a:r>
            <a:r>
              <a:rPr lang="pl-PL" sz="2000" b="1" i="1" dirty="0"/>
              <a:t>„Programowanie bez komputera”</a:t>
            </a:r>
            <a:r>
              <a:rPr lang="pl-PL" sz="2000" b="1" dirty="0"/>
              <a:t> </a:t>
            </a:r>
            <a:r>
              <a:rPr lang="pl-PL" sz="2000" dirty="0"/>
              <a:t>przedstawia programowanie jako szereg uniwersalnych zasad i reguł. Najmłodsze dzieci poznają je dzięki grom i zabawom „bez komputera”, które odpowiadają ich potrzebom rozwojowym, natomiast nauczyciele na konkretnych przykładach dowiedzą się jak łączyć treści różnych edukacji </a:t>
            </a:r>
            <a:br>
              <a:rPr lang="pl-PL" sz="2000" dirty="0"/>
            </a:br>
            <a:r>
              <a:rPr lang="pl-PL" sz="2000" dirty="0"/>
              <a:t>i poznają nowe metody w zakresie nauki programowania. </a:t>
            </a:r>
          </a:p>
          <a:p>
            <a:pPr marL="0" indent="0" algn="just">
              <a:buNone/>
            </a:pPr>
            <a:r>
              <a:rPr lang="pl-PL" sz="2000" dirty="0"/>
              <a:t>Opracowane scenariusze proponują zestawy plansz, gier i zabaw, które można wykorzystać w pracy z najmłodszymi. Zajęcia oparte na tych propozycjach mają za zadanie uświadomić nauczycielom jak można  wprowadzić podstawowe pojęcia informatyczne i zachęcić uczniów do nauki programowania nawet bez użycia komputerów. </a:t>
            </a:r>
          </a:p>
          <a:p>
            <a:pPr marL="0" indent="0" algn="just">
              <a:buNone/>
            </a:pPr>
            <a:r>
              <a:rPr lang="pl-PL" sz="2000" dirty="0"/>
              <a:t>Poza tym główną zaletą tej formy jest bardzo niski nakład finansowy. </a:t>
            </a:r>
            <a:br>
              <a:rPr lang="pl-PL" sz="2000" dirty="0"/>
            </a:br>
            <a:r>
              <a:rPr lang="pl-PL" sz="2000" dirty="0"/>
              <a:t>W tym celu można wykorzystać arkusze szarego papieru, mazaki, patyczki, naklejki, klocki, kartki papieru, wydrukowane plansze na szkolnych drukarkach, kubeczki jednorazowe oraz wiele innych według indywidualnych pomysłów nauczycieli. </a:t>
            </a:r>
          </a:p>
          <a:p>
            <a:pPr marL="0" lvl="0" indent="0" algn="just">
              <a:buNone/>
            </a:pPr>
            <a:endParaRPr lang="pl-PL" sz="2000" dirty="0"/>
          </a:p>
          <a:p>
            <a:endParaRPr lang="pl-PL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04480" y="620688"/>
            <a:ext cx="8229600" cy="578328"/>
          </a:xfrm>
        </p:spPr>
        <p:txBody>
          <a:bodyPr>
            <a:noAutofit/>
          </a:bodyPr>
          <a:lstStyle/>
          <a:p>
            <a:pPr algn="ctr"/>
            <a:r>
              <a:rPr lang="pl-PL" sz="3200" b="1" dirty="0"/>
              <a:t>Elementy oceniania kształtującego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51520" y="1343032"/>
            <a:ext cx="8535521" cy="5398336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pl-PL" sz="3200" b="1" dirty="0"/>
              <a:t>Ocenianie kształtujące</a:t>
            </a:r>
            <a:r>
              <a:rPr lang="pl-PL" sz="3200" dirty="0"/>
              <a:t> polega na pozyskiwaniu przez nauczyciela i ucznia </a:t>
            </a:r>
            <a:br>
              <a:rPr lang="pl-PL" sz="3200" dirty="0"/>
            </a:br>
            <a:r>
              <a:rPr lang="pl-PL" sz="3200" dirty="0"/>
              <a:t>w trakcie nauczania informacji, które pozwolą rozpoznać, jak przebiega proces uczenia się, aby:</a:t>
            </a:r>
          </a:p>
          <a:p>
            <a:pPr marL="0" indent="0" algn="just">
              <a:buNone/>
            </a:pPr>
            <a:r>
              <a:rPr lang="pl-PL" sz="3200" dirty="0"/>
              <a:t>• nauczyciel modyfikował dalsze nauczanie,</a:t>
            </a:r>
          </a:p>
          <a:p>
            <a:pPr marL="0" indent="0" algn="just">
              <a:buNone/>
            </a:pPr>
            <a:r>
              <a:rPr lang="pl-PL" sz="3200" dirty="0"/>
              <a:t>• uczeń otrzymywał informację zwrotną pomagającą mu się uczyć.</a:t>
            </a:r>
          </a:p>
          <a:p>
            <a:pPr marL="393192" lvl="1" indent="0" algn="just">
              <a:buNone/>
            </a:pPr>
            <a:endParaRPr lang="pl-PL" sz="1300" dirty="0"/>
          </a:p>
          <a:p>
            <a:pPr marL="393192" lvl="1" indent="0" algn="just">
              <a:buNone/>
            </a:pPr>
            <a:r>
              <a:rPr lang="pl-PL" sz="2900" b="1" u="sng" dirty="0">
                <a:solidFill>
                  <a:srgbClr val="0070C0"/>
                </a:solidFill>
              </a:rPr>
              <a:t>WSKAZÓWKA - przykład:  </a:t>
            </a:r>
          </a:p>
          <a:p>
            <a:pPr marL="393192" lvl="1" indent="0" algn="just">
              <a:buNone/>
            </a:pPr>
            <a:r>
              <a:rPr lang="pl-PL" sz="2900" b="1" i="1" dirty="0">
                <a:solidFill>
                  <a:srgbClr val="0070C0"/>
                </a:solidFill>
              </a:rPr>
              <a:t>Uczniowie na każdych zajęciach mają trzy kartki w kolorach: </a:t>
            </a:r>
            <a:r>
              <a:rPr lang="pl-PL" sz="2900" b="1" i="1" dirty="0">
                <a:solidFill>
                  <a:srgbClr val="00B050"/>
                </a:solidFill>
              </a:rPr>
              <a:t>zielonym</a:t>
            </a:r>
            <a:r>
              <a:rPr lang="pl-PL" sz="2900" b="1" i="1" dirty="0">
                <a:solidFill>
                  <a:srgbClr val="0070C0"/>
                </a:solidFill>
              </a:rPr>
              <a:t>, </a:t>
            </a:r>
            <a:r>
              <a:rPr lang="pl-PL" sz="2900" b="1" i="1" dirty="0">
                <a:solidFill>
                  <a:srgbClr val="FFC000"/>
                </a:solidFill>
              </a:rPr>
              <a:t>żółtym</a:t>
            </a:r>
            <a:r>
              <a:rPr lang="pl-PL" sz="2900" b="1" i="1" dirty="0">
                <a:solidFill>
                  <a:srgbClr val="0070C0"/>
                </a:solidFill>
              </a:rPr>
              <a:t> i </a:t>
            </a:r>
            <a:r>
              <a:rPr lang="pl-PL" sz="2900" b="1" i="1" dirty="0">
                <a:solidFill>
                  <a:srgbClr val="FF0000"/>
                </a:solidFill>
              </a:rPr>
              <a:t>czerwonym</a:t>
            </a:r>
            <a:r>
              <a:rPr lang="pl-PL" sz="2900" b="1" i="1" dirty="0">
                <a:solidFill>
                  <a:srgbClr val="0070C0"/>
                </a:solidFill>
              </a:rPr>
              <a:t>. Uczniowie prezentują odpowiedni kolor w celu poinformowania nauczyciela w jakiej sytuacji obecnie się znajdują, otóż: „zielony” – daję sobie świetnie radę, wszystko rozumiem; „żółty” – mam pewne wątpliwości, „czerwony” – nic nie rozumiem, ratunku. </a:t>
            </a:r>
          </a:p>
          <a:p>
            <a:pPr marL="393192" lvl="1" indent="0" algn="just">
              <a:buNone/>
            </a:pPr>
            <a:r>
              <a:rPr lang="pl-PL" sz="2800" b="1" dirty="0">
                <a:solidFill>
                  <a:srgbClr val="0000CC"/>
                </a:solidFill>
              </a:rPr>
              <a:t>Niebieska</a:t>
            </a:r>
            <a:r>
              <a:rPr lang="pl-PL" sz="2800" dirty="0"/>
              <a:t> kartka może oznaczać – </a:t>
            </a:r>
            <a:r>
              <a:rPr lang="pl-PL" sz="2800" i="1" dirty="0"/>
              <a:t>„Skończyłem zadanie – nudzę się”</a:t>
            </a:r>
          </a:p>
          <a:p>
            <a:pPr marL="393192" lvl="1" indent="0" algn="just">
              <a:buNone/>
            </a:pPr>
            <a:endParaRPr lang="pl-PL" sz="1300" i="1" dirty="0"/>
          </a:p>
          <a:p>
            <a:pPr marL="0" lvl="1" indent="0" algn="just">
              <a:buNone/>
            </a:pPr>
            <a:r>
              <a:rPr lang="pl-PL" sz="3200" dirty="0"/>
              <a:t>Po zastosowaniu tej techniki nauczyciel może poprosić „</a:t>
            </a:r>
            <a:r>
              <a:rPr lang="pl-PL" sz="3200" b="1" dirty="0">
                <a:solidFill>
                  <a:srgbClr val="00B050"/>
                </a:solidFill>
              </a:rPr>
              <a:t>zielonych</a:t>
            </a:r>
            <a:r>
              <a:rPr lang="pl-PL" sz="3200" dirty="0"/>
              <a:t>” </a:t>
            </a:r>
            <a:br>
              <a:rPr lang="pl-PL" sz="3200" dirty="0"/>
            </a:br>
            <a:r>
              <a:rPr lang="pl-PL" sz="3200" dirty="0"/>
              <a:t>o wytłumaczenie wątpliwości w parach „</a:t>
            </a:r>
            <a:r>
              <a:rPr lang="pl-PL" sz="3200" b="1" dirty="0">
                <a:solidFill>
                  <a:srgbClr val="FFFF00"/>
                </a:solidFill>
              </a:rPr>
              <a:t>żółtym</a:t>
            </a:r>
            <a:r>
              <a:rPr lang="pl-PL" sz="3200" dirty="0"/>
              <a:t>”, natomiast „</a:t>
            </a:r>
            <a:r>
              <a:rPr lang="pl-PL" sz="3200" b="1" dirty="0">
                <a:solidFill>
                  <a:srgbClr val="FF0000"/>
                </a:solidFill>
              </a:rPr>
              <a:t>czerwonym</a:t>
            </a:r>
            <a:r>
              <a:rPr lang="pl-PL" sz="3200" dirty="0"/>
              <a:t>” sam powinien wytłumaczyć wszystko od początku. </a:t>
            </a:r>
          </a:p>
          <a:p>
            <a:pPr marL="0" lvl="1" indent="0" algn="just">
              <a:buNone/>
            </a:pPr>
            <a:endParaRPr lang="pl-PL" sz="1500" dirty="0"/>
          </a:p>
          <a:p>
            <a:pPr marL="0" lvl="1" indent="0" algn="just">
              <a:buNone/>
            </a:pPr>
            <a:r>
              <a:rPr lang="pl-PL" sz="3200" dirty="0"/>
              <a:t>Karteczki powinny stać na ławce każdego ucznia i być w ciągłym użyciu. Karteczki można wykonać wspólnie z uczniami składając kolorowe kartki na pół i stawiając je w formie „daszku” jedna na drugiej. Na wierzchu powinna być karteczka, która stanowi aktualną ocenę sytuacji</a:t>
            </a:r>
            <a:r>
              <a:rPr lang="pl-PL" sz="2600" dirty="0"/>
              <a:t>.</a:t>
            </a:r>
            <a:endParaRPr lang="pl-PL" sz="1900" dirty="0"/>
          </a:p>
        </p:txBody>
      </p:sp>
    </p:spTree>
    <p:extLst>
      <p:ext uri="{BB962C8B-B14F-4D97-AF65-F5344CB8AC3E}">
        <p14:creationId xmlns:p14="http://schemas.microsoft.com/office/powerpoint/2010/main" val="1525043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3600" b="1" dirty="0"/>
              <a:t>Informacje na temat przebiegu i celów </a:t>
            </a:r>
            <a:br>
              <a:rPr lang="pl-PL" sz="3600" b="1" dirty="0"/>
            </a:br>
            <a:r>
              <a:rPr lang="pl-PL" sz="3600" b="1" dirty="0"/>
              <a:t>oraz form wdrażania projektu.</a:t>
            </a:r>
            <a:endParaRPr lang="pl-PL" sz="36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pl-PL" sz="1600" b="1" u="sng" dirty="0"/>
          </a:p>
          <a:p>
            <a:pPr algn="just"/>
            <a:r>
              <a:rPr lang="pl-PL" sz="1600" b="1" u="sng" dirty="0"/>
              <a:t>I etap</a:t>
            </a:r>
            <a:r>
              <a:rPr lang="pl-PL" sz="1600" dirty="0"/>
              <a:t>  - szkolenia grupowe w wymiarze 35 godzin (5 spotkań po 7 godzin w trybie weekendowym), prowadzone przez zatrudnionego trenera; nauczyciele dostaną wszystkie niezbędne pomoce naukowe: program szkolenia i scenariusze wszystkich zajęć, skrypty i materiały na platformie elearningowej, gotowe ćwiczenia, propozycje kart pracy, zabaw, gier i innych (przydatne również podczas zajęć z uczniami). </a:t>
            </a:r>
            <a:r>
              <a:rPr lang="pl-PL" sz="1600" b="1" dirty="0"/>
              <a:t>Na początku szkolenia zostanie przeprowadzony egzamin wstępny, a na końcu egzamin końcowy</a:t>
            </a:r>
            <a:r>
              <a:rPr lang="pl-PL" sz="1600" dirty="0"/>
              <a:t>, potwierdzający zdobyte umiejętności. Harmonogramy zajęć będą ustalane według potrzeb trenera i nauczycieli. </a:t>
            </a:r>
          </a:p>
          <a:p>
            <a:pPr marL="0" indent="0" algn="just">
              <a:buNone/>
            </a:pPr>
            <a:endParaRPr lang="pl-PL" sz="1600" dirty="0"/>
          </a:p>
          <a:p>
            <a:pPr algn="just"/>
            <a:r>
              <a:rPr lang="pl-PL" sz="1600" b="1" u="sng" dirty="0"/>
              <a:t>II etap</a:t>
            </a:r>
            <a:r>
              <a:rPr lang="pl-PL" sz="1600" dirty="0"/>
              <a:t> - szkolenia indywidualne z grupami uczniów w wymiarze 30 godzin dydaktycznych (15 spotkań po 2 godziny - minimum raz w tygodniu), prowadzone przez nauczycieli wspólnie z trenerem, co najmniej 5, a maksymalnie 7 spotkań będzie odbywało się z osobistym udziałem trenera, podczas pozostałych zajęć trener będzie obecny online z możliwością kontaktu wizualnego, głosowego lub za pośrednictwem komunikatora. Jedne z zajęć będą realizowane w formie wyjazdowej w celu uatrakcyjnienia zajęć dla dzieci. Grupy powinny liczyć od 6 do 16 dzieci z klas I-III. </a:t>
            </a:r>
          </a:p>
          <a:p>
            <a:pPr marL="0" indent="0" algn="just">
              <a:buNone/>
            </a:pPr>
            <a:endParaRPr lang="pl-PL" sz="1600" dirty="0"/>
          </a:p>
          <a:p>
            <a:pPr algn="just"/>
            <a:endParaRPr lang="pl-PL" sz="1400" dirty="0"/>
          </a:p>
        </p:txBody>
      </p:sp>
    </p:spTree>
    <p:extLst>
      <p:ext uri="{BB962C8B-B14F-4D97-AF65-F5344CB8AC3E}">
        <p14:creationId xmlns:p14="http://schemas.microsoft.com/office/powerpoint/2010/main" val="31976876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943734" y="980728"/>
            <a:ext cx="5963282" cy="648072"/>
          </a:xfrm>
        </p:spPr>
        <p:txBody>
          <a:bodyPr>
            <a:normAutofit fontScale="90000"/>
          </a:bodyPr>
          <a:lstStyle/>
          <a:p>
            <a:r>
              <a:rPr lang="pl-PL" dirty="0"/>
              <a:t>Przykładowe karty pracy</a:t>
            </a:r>
          </a:p>
        </p:txBody>
      </p:sp>
      <p:pic>
        <p:nvPicPr>
          <p:cNvPr id="4" name="Obraz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90" t="8179" r="26230" b="50931"/>
          <a:stretch/>
        </p:blipFill>
        <p:spPr>
          <a:xfrm>
            <a:off x="395536" y="1628800"/>
            <a:ext cx="4824536" cy="4896544"/>
          </a:xfrm>
          <a:prstGeom prst="rect">
            <a:avLst/>
          </a:prstGeom>
        </p:spPr>
      </p:pic>
      <p:sp>
        <p:nvSpPr>
          <p:cNvPr id="3" name="Prostokąt 2"/>
          <p:cNvSpPr/>
          <p:nvPr/>
        </p:nvSpPr>
        <p:spPr>
          <a:xfrm>
            <a:off x="5580112" y="2060848"/>
            <a:ext cx="30243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dirty="0"/>
              <a:t>Prezentowane przykłady mają za zadanie uświadomić nauczycielom jak można  wprowadzić podstawowe pojęcia informatyczne </a:t>
            </a:r>
            <a:br>
              <a:rPr lang="pl-PL" dirty="0"/>
            </a:br>
            <a:r>
              <a:rPr lang="pl-PL" dirty="0"/>
              <a:t>i zachęcić uczniów do nauki programowania nawet bez użycia komputerów. 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943734" y="980728"/>
            <a:ext cx="5963282" cy="648072"/>
          </a:xfrm>
        </p:spPr>
        <p:txBody>
          <a:bodyPr>
            <a:normAutofit fontScale="90000"/>
          </a:bodyPr>
          <a:lstStyle/>
          <a:p>
            <a:r>
              <a:rPr lang="pl-PL" dirty="0"/>
              <a:t>Przykładowe karty pracy</a:t>
            </a:r>
          </a:p>
        </p:txBody>
      </p:sp>
      <p:pic>
        <p:nvPicPr>
          <p:cNvPr id="4" name="Obraz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90" t="8179" r="26230" b="50931"/>
          <a:stretch/>
        </p:blipFill>
        <p:spPr>
          <a:xfrm>
            <a:off x="395536" y="1628800"/>
            <a:ext cx="4824536" cy="4896544"/>
          </a:xfrm>
          <a:prstGeom prst="rect">
            <a:avLst/>
          </a:prstGeom>
        </p:spPr>
      </p:pic>
      <p:sp>
        <p:nvSpPr>
          <p:cNvPr id="3" name="Prostokąt 2"/>
          <p:cNvSpPr/>
          <p:nvPr/>
        </p:nvSpPr>
        <p:spPr>
          <a:xfrm>
            <a:off x="4421360" y="2767823"/>
            <a:ext cx="448565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93192" lvl="1" indent="0" algn="just">
              <a:buNone/>
            </a:pPr>
            <a:r>
              <a:rPr lang="pl-PL" b="1" u="sng">
                <a:solidFill>
                  <a:srgbClr val="0070C0"/>
                </a:solidFill>
              </a:rPr>
              <a:t>WSKAZÓWKA</a:t>
            </a:r>
          </a:p>
          <a:p>
            <a:pPr marL="393192" lvl="1" indent="0" algn="just">
              <a:buNone/>
            </a:pPr>
            <a:endParaRPr lang="pl-PL" b="1" u="sng" dirty="0">
              <a:solidFill>
                <a:srgbClr val="0070C0"/>
              </a:solidFill>
            </a:endParaRPr>
          </a:p>
          <a:p>
            <a:pPr marL="393192" lvl="1" indent="0" algn="just">
              <a:buNone/>
            </a:pPr>
            <a:r>
              <a:rPr lang="pl-PL" b="1" i="1" dirty="0">
                <a:solidFill>
                  <a:srgbClr val="0070C0"/>
                </a:solidFill>
              </a:rPr>
              <a:t>Pierwsze „dyktando” wykonujemy wspólnie z dziećmi. Plansza powinna być narysowana na tablicy lub wyświetlona w miarę możliwości na tablicy interaktywnej. Działanie takie zapewni uczniom kontrolę poziomu wykonania zadania oraz będzie stanowić wsparcie tym, którzy mają wolniejsze tempo pracy</a:t>
            </a:r>
            <a:r>
              <a:rPr lang="pl-PL" b="1" dirty="0">
                <a:solidFill>
                  <a:srgbClr val="0070C0"/>
                </a:solidFill>
              </a:rPr>
              <a:t>.</a:t>
            </a:r>
          </a:p>
        </p:txBody>
      </p:sp>
      <p:cxnSp>
        <p:nvCxnSpPr>
          <p:cNvPr id="6" name="Łącznik prosty 5"/>
          <p:cNvCxnSpPr/>
          <p:nvPr/>
        </p:nvCxnSpPr>
        <p:spPr>
          <a:xfrm flipH="1">
            <a:off x="2195736" y="1844824"/>
            <a:ext cx="576064" cy="3600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Łącznik prosty 6"/>
          <p:cNvCxnSpPr/>
          <p:nvPr/>
        </p:nvCxnSpPr>
        <p:spPr>
          <a:xfrm flipH="1" flipV="1">
            <a:off x="3275856" y="2240868"/>
            <a:ext cx="864096" cy="3600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y 7"/>
          <p:cNvCxnSpPr/>
          <p:nvPr/>
        </p:nvCxnSpPr>
        <p:spPr>
          <a:xfrm flipH="1">
            <a:off x="1403648" y="2168860"/>
            <a:ext cx="792088" cy="838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y 8"/>
          <p:cNvCxnSpPr/>
          <p:nvPr/>
        </p:nvCxnSpPr>
        <p:spPr>
          <a:xfrm flipH="1">
            <a:off x="1403648" y="4369172"/>
            <a:ext cx="944488" cy="18002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y 9"/>
          <p:cNvCxnSpPr/>
          <p:nvPr/>
        </p:nvCxnSpPr>
        <p:spPr>
          <a:xfrm flipH="1">
            <a:off x="3896308" y="3356992"/>
            <a:ext cx="603684" cy="47643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y 10"/>
          <p:cNvCxnSpPr/>
          <p:nvPr/>
        </p:nvCxnSpPr>
        <p:spPr>
          <a:xfrm flipH="1">
            <a:off x="899592" y="2854970"/>
            <a:ext cx="504056" cy="50202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Łącznik prosty 17"/>
          <p:cNvCxnSpPr/>
          <p:nvPr/>
        </p:nvCxnSpPr>
        <p:spPr>
          <a:xfrm flipH="1" flipV="1">
            <a:off x="899592" y="3359026"/>
            <a:ext cx="576064" cy="32403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Łącznik prosty 18"/>
          <p:cNvCxnSpPr/>
          <p:nvPr/>
        </p:nvCxnSpPr>
        <p:spPr>
          <a:xfrm flipH="1">
            <a:off x="1403648" y="3683062"/>
            <a:ext cx="144016" cy="86613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Łącznik prosty 19"/>
          <p:cNvCxnSpPr/>
          <p:nvPr/>
        </p:nvCxnSpPr>
        <p:spPr>
          <a:xfrm flipH="1">
            <a:off x="2693168" y="4337484"/>
            <a:ext cx="582688" cy="55623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Łącznik prosty 23"/>
          <p:cNvCxnSpPr/>
          <p:nvPr/>
        </p:nvCxnSpPr>
        <p:spPr>
          <a:xfrm flipV="1">
            <a:off x="3995936" y="2284446"/>
            <a:ext cx="144016" cy="56849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Łącznik prosty 24"/>
          <p:cNvCxnSpPr/>
          <p:nvPr/>
        </p:nvCxnSpPr>
        <p:spPr>
          <a:xfrm flipH="1" flipV="1">
            <a:off x="2333128" y="4365104"/>
            <a:ext cx="375048" cy="54844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Łącznik prosty 25"/>
          <p:cNvCxnSpPr/>
          <p:nvPr/>
        </p:nvCxnSpPr>
        <p:spPr>
          <a:xfrm>
            <a:off x="1403648" y="2204864"/>
            <a:ext cx="0" cy="64807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Łącznik prosty 29"/>
          <p:cNvCxnSpPr/>
          <p:nvPr/>
        </p:nvCxnSpPr>
        <p:spPr>
          <a:xfrm>
            <a:off x="3995936" y="2924944"/>
            <a:ext cx="466757" cy="47008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Łącznik prosty 30"/>
          <p:cNvCxnSpPr/>
          <p:nvPr/>
        </p:nvCxnSpPr>
        <p:spPr>
          <a:xfrm>
            <a:off x="3896308" y="3833428"/>
            <a:ext cx="173396" cy="61353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Łącznik prosty 31"/>
          <p:cNvCxnSpPr/>
          <p:nvPr/>
        </p:nvCxnSpPr>
        <p:spPr>
          <a:xfrm flipH="1" flipV="1">
            <a:off x="3275856" y="4337484"/>
            <a:ext cx="864096" cy="12169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339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439472" cy="648072"/>
          </a:xfrm>
        </p:spPr>
        <p:txBody>
          <a:bodyPr>
            <a:noAutofit/>
          </a:bodyPr>
          <a:lstStyle/>
          <a:p>
            <a:pPr algn="ctr"/>
            <a:r>
              <a:rPr lang="pl-PL" sz="3600" b="1" dirty="0"/>
              <a:t>Kodowanie obrazu</a:t>
            </a:r>
          </a:p>
        </p:txBody>
      </p:sp>
      <p:sp>
        <p:nvSpPr>
          <p:cNvPr id="5" name="Prostokąt 4"/>
          <p:cNvSpPr/>
          <p:nvPr/>
        </p:nvSpPr>
        <p:spPr>
          <a:xfrm>
            <a:off x="323528" y="1628800"/>
            <a:ext cx="858348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270" algn="just">
              <a:spcAft>
                <a:spcPts val="0"/>
              </a:spcAft>
            </a:pPr>
            <a:r>
              <a:rPr lang="pl-PL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Udzielenie informacji nauczycielom jak przeprowadzić rozmowę z dziećmi na temat </a:t>
            </a:r>
            <a:r>
              <a:rPr lang="pl-PL" sz="2000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„Co to jest obraz?”.</a:t>
            </a:r>
            <a:r>
              <a:rPr lang="pl-PL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pl-PL" sz="2000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„Czy na komputerze też są obrazy i skąd się biorą?”</a:t>
            </a:r>
            <a:r>
              <a:rPr lang="pl-PL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endParaRPr lang="pl-PL" sz="20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-1270" algn="just">
              <a:spcAft>
                <a:spcPts val="0"/>
              </a:spcAft>
            </a:pPr>
            <a:endParaRPr lang="pl-PL" sz="2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indent="-1270" algn="just">
              <a:spcAft>
                <a:spcPts val="0"/>
              </a:spcAft>
            </a:pPr>
            <a:r>
              <a:rPr lang="pl-PL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Podkreślenie uczestnikom szkolenia, że do dzieci musimy mówić bardzo prostym językiem i oprócz poleceń na kartach pracy wskazane jest, aby udzielić im jeszcze instruktażu słownego. </a:t>
            </a:r>
          </a:p>
          <a:p>
            <a:pPr indent="-1270" algn="just">
              <a:spcAft>
                <a:spcPts val="0"/>
              </a:spcAft>
            </a:pPr>
            <a:r>
              <a:rPr lang="pl-PL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W efekcie wyjaśniamy, że na komputerach obrazy wytwarzane są cyfrowo i składają się z pikseli, czyli punkcików, które możemy w dużym powiększeniu narysować na kartkach.  </a:t>
            </a:r>
          </a:p>
          <a:p>
            <a:pPr indent="-1270" algn="just">
              <a:spcAft>
                <a:spcPts val="0"/>
              </a:spcAft>
            </a:pPr>
            <a:r>
              <a:rPr lang="pl-PL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W tym momencie przechodzimy do ćwiczeń praktycznych polegających na odkodowywaniu i zakodowaniu prostych obrazów, pamiętając o tym, że karty muszą być intuicyjne, przejrzyste i czytelne od strony graficznej, ponieważ uczniowie klasy I szkoły podstawowej jeszcze nie czytają płynnie ze zrozumieniem.</a:t>
            </a:r>
            <a:endParaRPr lang="pl-PL" sz="20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72106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85"/>
          <a:stretch/>
        </p:blipFill>
        <p:spPr>
          <a:xfrm>
            <a:off x="-27296" y="908720"/>
            <a:ext cx="5463392" cy="5985061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5524806" y="2231928"/>
            <a:ext cx="3528392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1500" dirty="0"/>
              <a:t>Ćwiczenia przeznaczone są dla dzieci </a:t>
            </a:r>
            <a:br>
              <a:rPr lang="pl-PL" sz="1500" dirty="0"/>
            </a:br>
            <a:r>
              <a:rPr lang="pl-PL" sz="1500" dirty="0"/>
              <a:t>w wieku wczesnoszkolnym, ale można je wykorzystać również na zajęciach </a:t>
            </a:r>
            <a:br>
              <a:rPr lang="pl-PL" sz="1500" dirty="0"/>
            </a:br>
            <a:r>
              <a:rPr lang="pl-PL" sz="1500" dirty="0"/>
              <a:t>ze starszymi uczniami. Celem tych zajęć jest rozwijanie w uczniach </a:t>
            </a:r>
            <a:r>
              <a:rPr lang="pl-PL" sz="1500"/>
              <a:t>umiejętności okołoprogramistycznych</a:t>
            </a:r>
            <a:r>
              <a:rPr lang="pl-PL" sz="1500" dirty="0"/>
              <a:t>, które ułatwią naukę programowania w późniejszym wieku. Poza tym uatrakcyjnią </a:t>
            </a:r>
            <a:br>
              <a:rPr lang="pl-PL" sz="1500" dirty="0"/>
            </a:br>
            <a:r>
              <a:rPr lang="pl-PL" sz="1500" dirty="0"/>
              <a:t>i wzbogacą zajęcia z uczniami. Kolejnym celem takich zajęć jest rozbudzenie </a:t>
            </a:r>
            <a:br>
              <a:rPr lang="pl-PL" sz="1500" dirty="0"/>
            </a:br>
            <a:r>
              <a:rPr lang="pl-PL" sz="1500" dirty="0"/>
              <a:t>w najmłodszych informatykach zainteresowań nowymi technologiami, </a:t>
            </a:r>
            <a:br>
              <a:rPr lang="pl-PL" sz="1500" dirty="0"/>
            </a:br>
            <a:r>
              <a:rPr lang="pl-PL" sz="1500" dirty="0"/>
              <a:t>a w przypadku nauczycieli do zainspirowania rozwijania własnych kompetencji informatycznych, przybliżających podopiecznym podstawowe zagadnienia informatyczne, w szczególności z zakresu programowania.</a:t>
            </a:r>
          </a:p>
        </p:txBody>
      </p:sp>
      <p:sp>
        <p:nvSpPr>
          <p:cNvPr id="7" name="Tytuł 1"/>
          <p:cNvSpPr txBox="1">
            <a:spLocks/>
          </p:cNvSpPr>
          <p:nvPr/>
        </p:nvSpPr>
        <p:spPr>
          <a:xfrm>
            <a:off x="5799286" y="404664"/>
            <a:ext cx="3326904" cy="1296144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3600" b="1"/>
              <a:t>Przykładowe karty pracy</a:t>
            </a:r>
            <a:endParaRPr lang="pl-PL" sz="3600" b="1" dirty="0"/>
          </a:p>
        </p:txBody>
      </p:sp>
    </p:spTree>
    <p:extLst>
      <p:ext uri="{BB962C8B-B14F-4D97-AF65-F5344CB8AC3E}">
        <p14:creationId xmlns:p14="http://schemas.microsoft.com/office/powerpoint/2010/main" val="13560441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85"/>
          <a:stretch/>
        </p:blipFill>
        <p:spPr>
          <a:xfrm>
            <a:off x="-27296" y="908720"/>
            <a:ext cx="5463392" cy="5985061"/>
          </a:xfrm>
          <a:prstGeom prst="rect">
            <a:avLst/>
          </a:prstGeom>
        </p:spPr>
      </p:pic>
      <p:sp>
        <p:nvSpPr>
          <p:cNvPr id="4" name="Prostokąt 3"/>
          <p:cNvSpPr/>
          <p:nvPr/>
        </p:nvSpPr>
        <p:spPr>
          <a:xfrm>
            <a:off x="5452166" y="1916832"/>
            <a:ext cx="3528392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pl-PL" sz="1500"/>
              <a:t>Tak można wprowadzić </a:t>
            </a:r>
            <a:r>
              <a:rPr lang="pl-PL" sz="1500" b="1" u="sng"/>
              <a:t>Kodowanie  obrazów i danych – określanie współrzędnych punktu.  </a:t>
            </a:r>
            <a:r>
              <a:rPr lang="pl-PL" sz="1500"/>
              <a:t>Głównymi celami takich zajęć jest: stymulowanie kreatywności uczniów, rozbudzanie intelektualnej ciekawości uczniów, rozwijanie umiejętności rozwiązywania problemów oraz rozwijanie umiejętności planowania działań.</a:t>
            </a:r>
          </a:p>
          <a:p>
            <a:pPr lvl="0" algn="just">
              <a:defRPr/>
            </a:pPr>
            <a:r>
              <a:rPr lang="pl-PL" sz="1500" b="1"/>
              <a:t>Ważne jest aby do dzieci mówić prostym i zrozumiałym językiem, A oprócz  poleceń na kartach pracy udzielać  instruktażu słownego.</a:t>
            </a:r>
            <a:r>
              <a:rPr lang="pl-PL" sz="1500"/>
              <a:t> Poza tym istotne jest aby dzieci rozumiały co robią i dlaczego takie działania podejmują, dlatego cały czas należy kontrolować co robią i w razie potrzeby naprowadzić je na prawidłowe rozwiązanie lub służyć pomocą. </a:t>
            </a:r>
          </a:p>
        </p:txBody>
      </p:sp>
      <p:sp>
        <p:nvSpPr>
          <p:cNvPr id="5" name="Tytuł 1"/>
          <p:cNvSpPr>
            <a:spLocks noGrp="1"/>
          </p:cNvSpPr>
          <p:nvPr>
            <p:ph type="title"/>
          </p:nvPr>
        </p:nvSpPr>
        <p:spPr>
          <a:xfrm>
            <a:off x="5799286" y="404664"/>
            <a:ext cx="3326904" cy="1296144"/>
          </a:xfrm>
        </p:spPr>
        <p:txBody>
          <a:bodyPr>
            <a:normAutofit/>
          </a:bodyPr>
          <a:lstStyle/>
          <a:p>
            <a:pPr algn="ctr"/>
            <a:r>
              <a:rPr lang="pl-PL" sz="3600" b="1" dirty="0"/>
              <a:t>Przykładowe karty pracy</a:t>
            </a:r>
          </a:p>
        </p:txBody>
      </p:sp>
      <p:sp>
        <p:nvSpPr>
          <p:cNvPr id="2" name="pole tekstowe 1"/>
          <p:cNvSpPr txBox="1"/>
          <p:nvPr/>
        </p:nvSpPr>
        <p:spPr>
          <a:xfrm>
            <a:off x="539552" y="4653136"/>
            <a:ext cx="453650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>
                <a:solidFill>
                  <a:srgbClr val="FF0000"/>
                </a:solidFill>
              </a:rPr>
              <a:t>C</a:t>
            </a:r>
            <a:r>
              <a:rPr lang="pl-PL" sz="1600" b="1" dirty="0">
                <a:solidFill>
                  <a:srgbClr val="FF0000"/>
                </a:solidFill>
                <a:latin typeface="+mj-lt"/>
              </a:rPr>
              <a:t>3, D3, E3, F3, G3, H3</a:t>
            </a:r>
          </a:p>
          <a:p>
            <a:r>
              <a:rPr lang="pl-PL" sz="1600" b="1" dirty="0">
                <a:solidFill>
                  <a:srgbClr val="FF0000"/>
                </a:solidFill>
                <a:latin typeface="+mj-lt"/>
              </a:rPr>
              <a:t>B4, C4, D4, E4, F4, G4, H4, I4</a:t>
            </a:r>
          </a:p>
          <a:p>
            <a:r>
              <a:rPr lang="pl-PL" sz="1600" b="1" dirty="0">
                <a:solidFill>
                  <a:srgbClr val="FF0000"/>
                </a:solidFill>
                <a:latin typeface="+mj-lt"/>
              </a:rPr>
              <a:t>A5, B5, C5, D5, E5, F5, G5, H5, I5, J5</a:t>
            </a:r>
          </a:p>
          <a:p>
            <a:r>
              <a:rPr lang="pl-PL" sz="1600" b="1" dirty="0">
                <a:solidFill>
                  <a:srgbClr val="FF0000"/>
                </a:solidFill>
                <a:latin typeface="+mj-lt"/>
              </a:rPr>
              <a:t>F6</a:t>
            </a:r>
          </a:p>
          <a:p>
            <a:r>
              <a:rPr lang="pl-PL" sz="1600" b="1" dirty="0">
                <a:solidFill>
                  <a:srgbClr val="FF0000"/>
                </a:solidFill>
                <a:latin typeface="+mj-lt"/>
              </a:rPr>
              <a:t>F7</a:t>
            </a:r>
          </a:p>
          <a:p>
            <a:r>
              <a:rPr lang="pl-PL" sz="1600" b="1" dirty="0">
                <a:solidFill>
                  <a:srgbClr val="FF0000"/>
                </a:solidFill>
                <a:latin typeface="+mj-lt"/>
              </a:rPr>
              <a:t>F8</a:t>
            </a:r>
          </a:p>
          <a:p>
            <a:r>
              <a:rPr lang="pl-PL" sz="1600" b="1" dirty="0">
                <a:solidFill>
                  <a:srgbClr val="FF0000"/>
                </a:solidFill>
                <a:latin typeface="+mj-lt"/>
              </a:rPr>
              <a:t>D9, F9</a:t>
            </a:r>
          </a:p>
          <a:p>
            <a:r>
              <a:rPr lang="pl-PL" sz="1600" b="1" dirty="0">
                <a:solidFill>
                  <a:srgbClr val="FF0000"/>
                </a:solidFill>
                <a:latin typeface="+mj-lt"/>
              </a:rPr>
              <a:t>D10, E10, F10</a:t>
            </a:r>
          </a:p>
        </p:txBody>
      </p:sp>
    </p:spTree>
    <p:extLst>
      <p:ext uri="{BB962C8B-B14F-4D97-AF65-F5344CB8AC3E}">
        <p14:creationId xmlns:p14="http://schemas.microsoft.com/office/powerpoint/2010/main" val="1398997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2494" y="692696"/>
            <a:ext cx="8863880" cy="687104"/>
          </a:xfrm>
        </p:spPr>
        <p:txBody>
          <a:bodyPr>
            <a:normAutofit/>
          </a:bodyPr>
          <a:lstStyle/>
          <a:p>
            <a:pPr algn="ctr"/>
            <a:r>
              <a:rPr lang="pl-PL" sz="3200" b="1" dirty="0"/>
              <a:t>Przykładowe zadania o wyższym stopniu trudności</a:t>
            </a:r>
          </a:p>
        </p:txBody>
      </p:sp>
      <p:pic>
        <p:nvPicPr>
          <p:cNvPr id="6" name="Obraz 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601"/>
          <a:stretch/>
        </p:blipFill>
        <p:spPr>
          <a:xfrm>
            <a:off x="784089" y="1372723"/>
            <a:ext cx="7360690" cy="3633376"/>
          </a:xfrm>
          <a:prstGeom prst="rect">
            <a:avLst/>
          </a:prstGeom>
        </p:spPr>
      </p:pic>
      <p:sp>
        <p:nvSpPr>
          <p:cNvPr id="3" name="Prostokąt 2"/>
          <p:cNvSpPr/>
          <p:nvPr/>
        </p:nvSpPr>
        <p:spPr>
          <a:xfrm>
            <a:off x="251520" y="5006099"/>
            <a:ext cx="864485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pl-PL" b="1" i="1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WSKAZÓWKA</a:t>
            </a:r>
            <a:endParaRPr lang="pl-PL" sz="16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pl-PL" b="1" i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Do wykonania tego zadania można użyć na początek klocków sześciennych drewnianych – zamiast malować uczestnicy mogą w odpowiednich polach układać klocki, co ułatwia szybką poprawę w przypadku wybrania błędnego pola. Klocki łatwo przemieścić w inne współrzędne.</a:t>
            </a:r>
            <a:endParaRPr lang="pl-PL" sz="1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149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2494" y="692696"/>
            <a:ext cx="8863880" cy="687104"/>
          </a:xfrm>
        </p:spPr>
        <p:txBody>
          <a:bodyPr>
            <a:normAutofit/>
          </a:bodyPr>
          <a:lstStyle/>
          <a:p>
            <a:pPr algn="ctr"/>
            <a:r>
              <a:rPr lang="pl-PL" sz="3200" b="1" dirty="0"/>
              <a:t>Przykładowe zadania o wyższym stopniu trudności</a:t>
            </a:r>
          </a:p>
        </p:txBody>
      </p:sp>
      <p:pic>
        <p:nvPicPr>
          <p:cNvPr id="6" name="Obraz 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601"/>
          <a:stretch/>
        </p:blipFill>
        <p:spPr>
          <a:xfrm>
            <a:off x="784089" y="1372723"/>
            <a:ext cx="7360690" cy="3633376"/>
          </a:xfrm>
          <a:prstGeom prst="rect">
            <a:avLst/>
          </a:prstGeom>
        </p:spPr>
      </p:pic>
      <p:sp>
        <p:nvSpPr>
          <p:cNvPr id="3" name="Prostokąt 2"/>
          <p:cNvSpPr/>
          <p:nvPr/>
        </p:nvSpPr>
        <p:spPr>
          <a:xfrm>
            <a:off x="251520" y="5006099"/>
            <a:ext cx="864485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b="1" i="1" u="sng" dirty="0">
                <a:solidFill>
                  <a:srgbClr val="0070C0"/>
                </a:solidFill>
              </a:rPr>
              <a:t>WSKAZÓWKA</a:t>
            </a:r>
            <a:endParaRPr lang="pl-PL" b="1" dirty="0">
              <a:solidFill>
                <a:srgbClr val="0070C0"/>
              </a:solidFill>
            </a:endParaRPr>
          </a:p>
          <a:p>
            <a:pPr algn="just"/>
            <a:r>
              <a:rPr lang="pl-PL" b="1" i="1" dirty="0">
                <a:solidFill>
                  <a:srgbClr val="0070C0"/>
                </a:solidFill>
              </a:rPr>
              <a:t>W tym celu dużą atrakcją będzie wykorzystanie naklejek kropek – zamiast malować uczestnicy mogą w odpowiednich polach naklejać kropki, co może bardzo obrazować piksele w obrazie – takie działanie pobudza wyobraźnię </a:t>
            </a:r>
          </a:p>
          <a:p>
            <a:pPr algn="just"/>
            <a:r>
              <a:rPr lang="pl-PL" b="1" i="1" dirty="0">
                <a:solidFill>
                  <a:srgbClr val="0070C0"/>
                </a:solidFill>
              </a:rPr>
              <a:t>i logiczne myślenie.</a:t>
            </a:r>
            <a:endParaRPr lang="pl-PL" b="1" dirty="0">
              <a:solidFill>
                <a:srgbClr val="0070C0"/>
              </a:solidFill>
            </a:endParaRPr>
          </a:p>
        </p:txBody>
      </p:sp>
      <p:sp>
        <p:nvSpPr>
          <p:cNvPr id="4" name="Elipsa 3"/>
          <p:cNvSpPr/>
          <p:nvPr/>
        </p:nvSpPr>
        <p:spPr>
          <a:xfrm>
            <a:off x="2195736" y="2564904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Elipsa 6"/>
          <p:cNvSpPr/>
          <p:nvPr/>
        </p:nvSpPr>
        <p:spPr>
          <a:xfrm>
            <a:off x="2545978" y="2562109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Elipsa 7"/>
          <p:cNvSpPr/>
          <p:nvPr/>
        </p:nvSpPr>
        <p:spPr>
          <a:xfrm>
            <a:off x="2840701" y="2571891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Elipsa 8"/>
          <p:cNvSpPr/>
          <p:nvPr/>
        </p:nvSpPr>
        <p:spPr>
          <a:xfrm>
            <a:off x="3181777" y="2562109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Elipsa 9"/>
          <p:cNvSpPr/>
          <p:nvPr/>
        </p:nvSpPr>
        <p:spPr>
          <a:xfrm>
            <a:off x="3480441" y="2567305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Elipsa 10"/>
          <p:cNvSpPr/>
          <p:nvPr/>
        </p:nvSpPr>
        <p:spPr>
          <a:xfrm>
            <a:off x="3803335" y="2571891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Elipsa 11"/>
          <p:cNvSpPr/>
          <p:nvPr/>
        </p:nvSpPr>
        <p:spPr>
          <a:xfrm>
            <a:off x="1880703" y="2862857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Elipsa 12"/>
          <p:cNvSpPr/>
          <p:nvPr/>
        </p:nvSpPr>
        <p:spPr>
          <a:xfrm>
            <a:off x="1590035" y="3150889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Elipsa 13"/>
          <p:cNvSpPr/>
          <p:nvPr/>
        </p:nvSpPr>
        <p:spPr>
          <a:xfrm rot="874955">
            <a:off x="1878067" y="3171434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Elipsa 14"/>
          <p:cNvSpPr/>
          <p:nvPr/>
        </p:nvSpPr>
        <p:spPr>
          <a:xfrm>
            <a:off x="4118561" y="3188886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Elipsa 15"/>
          <p:cNvSpPr/>
          <p:nvPr/>
        </p:nvSpPr>
        <p:spPr>
          <a:xfrm>
            <a:off x="4450368" y="3164443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Elipsa 16"/>
          <p:cNvSpPr/>
          <p:nvPr/>
        </p:nvSpPr>
        <p:spPr>
          <a:xfrm>
            <a:off x="3787869" y="4037640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Elipsa 17"/>
          <p:cNvSpPr/>
          <p:nvPr/>
        </p:nvSpPr>
        <p:spPr>
          <a:xfrm>
            <a:off x="4098334" y="2850141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9" name="Elipsa 18"/>
          <p:cNvSpPr/>
          <p:nvPr/>
        </p:nvSpPr>
        <p:spPr>
          <a:xfrm>
            <a:off x="2205112" y="3174504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0" name="Elipsa 19"/>
          <p:cNvSpPr/>
          <p:nvPr/>
        </p:nvSpPr>
        <p:spPr>
          <a:xfrm>
            <a:off x="2552669" y="3157736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" name="Elipsa 20"/>
          <p:cNvSpPr/>
          <p:nvPr/>
        </p:nvSpPr>
        <p:spPr>
          <a:xfrm>
            <a:off x="2876333" y="3166539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" name="Elipsa 21"/>
          <p:cNvSpPr/>
          <p:nvPr/>
        </p:nvSpPr>
        <p:spPr>
          <a:xfrm>
            <a:off x="3181777" y="3157736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3" name="Elipsa 22"/>
          <p:cNvSpPr/>
          <p:nvPr/>
        </p:nvSpPr>
        <p:spPr>
          <a:xfrm>
            <a:off x="3502826" y="3164443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4" name="Elipsa 23"/>
          <p:cNvSpPr/>
          <p:nvPr/>
        </p:nvSpPr>
        <p:spPr>
          <a:xfrm>
            <a:off x="3823875" y="3171709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5" name="Elipsa 24"/>
          <p:cNvSpPr/>
          <p:nvPr/>
        </p:nvSpPr>
        <p:spPr>
          <a:xfrm>
            <a:off x="3784935" y="4348023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6" name="Elipsa 25"/>
          <p:cNvSpPr/>
          <p:nvPr/>
        </p:nvSpPr>
        <p:spPr>
          <a:xfrm>
            <a:off x="3790858" y="4637458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7" name="Elipsa 26"/>
          <p:cNvSpPr/>
          <p:nvPr/>
        </p:nvSpPr>
        <p:spPr>
          <a:xfrm>
            <a:off x="3483787" y="4651097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8" name="Elipsa 27"/>
          <p:cNvSpPr/>
          <p:nvPr/>
        </p:nvSpPr>
        <p:spPr>
          <a:xfrm>
            <a:off x="3163783" y="4645825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9" name="Elipsa 28"/>
          <p:cNvSpPr/>
          <p:nvPr/>
        </p:nvSpPr>
        <p:spPr>
          <a:xfrm>
            <a:off x="2864301" y="4645825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0" name="Elipsa 29"/>
          <p:cNvSpPr/>
          <p:nvPr/>
        </p:nvSpPr>
        <p:spPr>
          <a:xfrm>
            <a:off x="2552669" y="4641867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1" name="Elipsa 30"/>
          <p:cNvSpPr/>
          <p:nvPr/>
        </p:nvSpPr>
        <p:spPr>
          <a:xfrm>
            <a:off x="2229563" y="3473258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2" name="Elipsa 31"/>
          <p:cNvSpPr/>
          <p:nvPr/>
        </p:nvSpPr>
        <p:spPr>
          <a:xfrm>
            <a:off x="2222909" y="3759845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3" name="Elipsa 32"/>
          <p:cNvSpPr/>
          <p:nvPr/>
        </p:nvSpPr>
        <p:spPr>
          <a:xfrm>
            <a:off x="2226067" y="404643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4" name="Elipsa 33"/>
          <p:cNvSpPr/>
          <p:nvPr/>
        </p:nvSpPr>
        <p:spPr>
          <a:xfrm>
            <a:off x="2212504" y="4340887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5" name="Elipsa 34"/>
          <p:cNvSpPr/>
          <p:nvPr/>
        </p:nvSpPr>
        <p:spPr>
          <a:xfrm>
            <a:off x="2195736" y="4658635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6" name="Elipsa 35"/>
          <p:cNvSpPr/>
          <p:nvPr/>
        </p:nvSpPr>
        <p:spPr>
          <a:xfrm>
            <a:off x="2552669" y="3767990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7" name="Elipsa 36"/>
          <p:cNvSpPr/>
          <p:nvPr/>
        </p:nvSpPr>
        <p:spPr>
          <a:xfrm>
            <a:off x="2563189" y="3473258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8" name="Elipsa 37"/>
          <p:cNvSpPr/>
          <p:nvPr/>
        </p:nvSpPr>
        <p:spPr>
          <a:xfrm>
            <a:off x="3784935" y="3474826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9" name="Elipsa 38"/>
          <p:cNvSpPr/>
          <p:nvPr/>
        </p:nvSpPr>
        <p:spPr>
          <a:xfrm>
            <a:off x="3808743" y="376398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0" name="Elipsa 39"/>
          <p:cNvSpPr/>
          <p:nvPr/>
        </p:nvSpPr>
        <p:spPr>
          <a:xfrm>
            <a:off x="3460739" y="4332603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1" name="Elipsa 40"/>
          <p:cNvSpPr/>
          <p:nvPr/>
        </p:nvSpPr>
        <p:spPr>
          <a:xfrm>
            <a:off x="3486383" y="3442237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2" name="Elipsa 41"/>
          <p:cNvSpPr/>
          <p:nvPr/>
        </p:nvSpPr>
        <p:spPr>
          <a:xfrm>
            <a:off x="3175283" y="3452475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3" name="Elipsa 42"/>
          <p:cNvSpPr/>
          <p:nvPr/>
        </p:nvSpPr>
        <p:spPr>
          <a:xfrm>
            <a:off x="2845528" y="3453630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4" name="Elipsa 43"/>
          <p:cNvSpPr/>
          <p:nvPr/>
        </p:nvSpPr>
        <p:spPr>
          <a:xfrm>
            <a:off x="2536023" y="4050353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5" name="Elipsa 44"/>
          <p:cNvSpPr/>
          <p:nvPr/>
        </p:nvSpPr>
        <p:spPr>
          <a:xfrm>
            <a:off x="2872797" y="3743521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6" name="Elipsa 45"/>
          <p:cNvSpPr/>
          <p:nvPr/>
        </p:nvSpPr>
        <p:spPr>
          <a:xfrm>
            <a:off x="3463977" y="402285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7" name="Elipsa 46"/>
          <p:cNvSpPr/>
          <p:nvPr/>
        </p:nvSpPr>
        <p:spPr>
          <a:xfrm>
            <a:off x="3169394" y="4071857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8" name="Elipsa 47"/>
          <p:cNvSpPr/>
          <p:nvPr/>
        </p:nvSpPr>
        <p:spPr>
          <a:xfrm>
            <a:off x="2862572" y="4050224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1" name="Elipsa 50"/>
          <p:cNvSpPr/>
          <p:nvPr/>
        </p:nvSpPr>
        <p:spPr>
          <a:xfrm>
            <a:off x="3179257" y="3777118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88790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5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601"/>
          <a:stretch/>
        </p:blipFill>
        <p:spPr>
          <a:xfrm>
            <a:off x="74866" y="1379800"/>
            <a:ext cx="8831904" cy="5106158"/>
          </a:xfrm>
          <a:prstGeom prst="rect">
            <a:avLst/>
          </a:prstGeom>
        </p:spPr>
      </p:pic>
      <p:pic>
        <p:nvPicPr>
          <p:cNvPr id="4" name="Obraz 3"/>
          <p:cNvPicPr/>
          <p:nvPr/>
        </p:nvPicPr>
        <p:blipFill rotWithShape="1">
          <a:blip r:embed="rId4"/>
          <a:srcRect l="21164" t="30331" r="50243" b="25603"/>
          <a:stretch/>
        </p:blipFill>
        <p:spPr bwMode="auto">
          <a:xfrm>
            <a:off x="539552" y="2636912"/>
            <a:ext cx="4392488" cy="38490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ytuł 1"/>
          <p:cNvSpPr txBox="1">
            <a:spLocks/>
          </p:cNvSpPr>
          <p:nvPr/>
        </p:nvSpPr>
        <p:spPr>
          <a:xfrm>
            <a:off x="32494" y="692696"/>
            <a:ext cx="8863880" cy="687104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3200" b="1"/>
              <a:t>Przykładowe zadania o wyższym stopniu trudności</a:t>
            </a:r>
            <a:endParaRPr lang="pl-PL" sz="3200" b="1" dirty="0"/>
          </a:p>
        </p:txBody>
      </p:sp>
    </p:spTree>
    <p:extLst>
      <p:ext uri="{BB962C8B-B14F-4D97-AF65-F5344CB8AC3E}">
        <p14:creationId xmlns:p14="http://schemas.microsoft.com/office/powerpoint/2010/main" val="41953888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405" b="3789"/>
          <a:stretch/>
        </p:blipFill>
        <p:spPr>
          <a:xfrm>
            <a:off x="467544" y="1097359"/>
            <a:ext cx="7848872" cy="5760641"/>
          </a:xfrm>
          <a:prstGeom prst="rect">
            <a:avLst/>
          </a:prstGeom>
        </p:spPr>
      </p:pic>
      <p:sp>
        <p:nvSpPr>
          <p:cNvPr id="5" name="Tytuł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863880" cy="687104"/>
          </a:xfrm>
        </p:spPr>
        <p:txBody>
          <a:bodyPr>
            <a:normAutofit/>
          </a:bodyPr>
          <a:lstStyle/>
          <a:p>
            <a:pPr algn="ctr"/>
            <a:r>
              <a:rPr lang="pl-PL" sz="3200" b="1" dirty="0"/>
              <a:t>Przykładowe zadania o wyższym stopniu trudności</a:t>
            </a:r>
          </a:p>
        </p:txBody>
      </p:sp>
    </p:spTree>
    <p:extLst>
      <p:ext uri="{BB962C8B-B14F-4D97-AF65-F5344CB8AC3E}">
        <p14:creationId xmlns:p14="http://schemas.microsoft.com/office/powerpoint/2010/main" val="35418474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405" b="3789"/>
          <a:stretch/>
        </p:blipFill>
        <p:spPr>
          <a:xfrm>
            <a:off x="467544" y="1097359"/>
            <a:ext cx="7848872" cy="5760641"/>
          </a:xfrm>
          <a:prstGeom prst="rect">
            <a:avLst/>
          </a:prstGeom>
        </p:spPr>
      </p:pic>
      <p:sp>
        <p:nvSpPr>
          <p:cNvPr id="5" name="Tytuł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863880" cy="687104"/>
          </a:xfrm>
        </p:spPr>
        <p:txBody>
          <a:bodyPr>
            <a:normAutofit/>
          </a:bodyPr>
          <a:lstStyle/>
          <a:p>
            <a:pPr algn="ctr"/>
            <a:r>
              <a:rPr lang="pl-PL" sz="3200" b="1" dirty="0"/>
              <a:t>Przykładowe zadania o wyższym stopniu trudności</a:t>
            </a:r>
          </a:p>
        </p:txBody>
      </p:sp>
      <p:pic>
        <p:nvPicPr>
          <p:cNvPr id="4" name="Obraz 3"/>
          <p:cNvPicPr/>
          <p:nvPr/>
        </p:nvPicPr>
        <p:blipFill rotWithShape="1">
          <a:blip r:embed="rId3"/>
          <a:srcRect l="39397" t="35476" r="31052" b="12663"/>
          <a:stretch/>
        </p:blipFill>
        <p:spPr bwMode="auto">
          <a:xfrm>
            <a:off x="2627784" y="1885928"/>
            <a:ext cx="5328592" cy="50907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02808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66936"/>
          </a:xfrm>
        </p:spPr>
        <p:txBody>
          <a:bodyPr>
            <a:noAutofit/>
          </a:bodyPr>
          <a:lstStyle/>
          <a:p>
            <a:pPr algn="ctr"/>
            <a:r>
              <a:rPr lang="pl-PL" sz="3200" b="1" dirty="0"/>
              <a:t>Uwaga – organizacja przestrzeni edukacyjnej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51520" y="1691680"/>
            <a:ext cx="8640960" cy="497768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pl-PL" dirty="0"/>
              <a:t>Aby uniknąć rozczarowania i zamieszania na zajęciach każdy uczestnik przez cały okres szkolenia powinien pracować na tym samym komputerze, na którym ma stworzony swój folder z projektami. Taka zasada zapewni ciągłość pracy na plikach wykonanych wcześniej, które można wykorzystać do dalszej pracy i modyfikacji co sprzyja idei stopniowania trudności w pokonywaniu nowych treści i zdobywaniu nowych umiejętności. Taka taktyka sprawdza się również na zajęciach z uczniami, ponieważ sprzyja dobrej organizacji przestrzeni edukacyjnej, a także stymuluje systematyczny rozwój wrażliwości estetycznej i poczucia tożsamości </a:t>
            </a:r>
            <a:br>
              <a:rPr lang="pl-PL" dirty="0"/>
            </a:br>
            <a:r>
              <a:rPr lang="pl-PL" dirty="0"/>
              <a:t>i odpowiedzialności.</a:t>
            </a:r>
          </a:p>
        </p:txBody>
      </p:sp>
    </p:spTree>
    <p:extLst>
      <p:ext uri="{BB962C8B-B14F-4D97-AF65-F5344CB8AC3E}">
        <p14:creationId xmlns:p14="http://schemas.microsoft.com/office/powerpoint/2010/main" val="22310445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220072" y="836712"/>
            <a:ext cx="3790849" cy="1428768"/>
          </a:xfrm>
        </p:spPr>
        <p:txBody>
          <a:bodyPr>
            <a:noAutofit/>
          </a:bodyPr>
          <a:lstStyle/>
          <a:p>
            <a:pPr algn="ctr"/>
            <a:r>
              <a:rPr lang="pl-PL" sz="3600" b="1" dirty="0"/>
              <a:t>Gry i zabawy wprowadzające do programowania</a:t>
            </a:r>
          </a:p>
        </p:txBody>
      </p:sp>
      <p:pic>
        <p:nvPicPr>
          <p:cNvPr id="5" name="Obraz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32"/>
          <a:stretch/>
        </p:blipFill>
        <p:spPr>
          <a:xfrm>
            <a:off x="23794" y="1124744"/>
            <a:ext cx="4908245" cy="5758372"/>
          </a:xfrm>
          <a:prstGeom prst="rect">
            <a:avLst/>
          </a:prstGeom>
        </p:spPr>
      </p:pic>
      <p:sp>
        <p:nvSpPr>
          <p:cNvPr id="3" name="pole tekstowe 2"/>
          <p:cNvSpPr txBox="1"/>
          <p:nvPr/>
        </p:nvSpPr>
        <p:spPr>
          <a:xfrm>
            <a:off x="1691680" y="65204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/>
              <a:t>GRA W STATKI</a:t>
            </a:r>
          </a:p>
        </p:txBody>
      </p:sp>
      <p:sp>
        <p:nvSpPr>
          <p:cNvPr id="4" name="Prostokąt 3"/>
          <p:cNvSpPr/>
          <p:nvPr/>
        </p:nvSpPr>
        <p:spPr>
          <a:xfrm>
            <a:off x="4932039" y="3429000"/>
            <a:ext cx="392392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pl-PL" sz="1600" dirty="0"/>
              <a:t>Do „Gry w statki” można wykorzystać klocki lub naklejki, co podniesie atrakcyjność gry i pozwoli na wielokrotne wykorzystanie plansz. W przypadku użycia klocków musimy jedynie pamiętać o małych parawanikach (np. z kartonów) oddzielających od siebie graczy.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220072" y="836712"/>
            <a:ext cx="3790849" cy="1428768"/>
          </a:xfrm>
        </p:spPr>
        <p:txBody>
          <a:bodyPr>
            <a:noAutofit/>
          </a:bodyPr>
          <a:lstStyle/>
          <a:p>
            <a:pPr algn="ctr"/>
            <a:r>
              <a:rPr lang="pl-PL" sz="3600" b="1" dirty="0"/>
              <a:t>Gry i zabawy wprowadzające do programowania</a:t>
            </a:r>
          </a:p>
        </p:txBody>
      </p:sp>
      <p:pic>
        <p:nvPicPr>
          <p:cNvPr id="5" name="Obraz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32"/>
          <a:stretch/>
        </p:blipFill>
        <p:spPr>
          <a:xfrm>
            <a:off x="3448" y="1124744"/>
            <a:ext cx="4908245" cy="5758372"/>
          </a:xfrm>
          <a:prstGeom prst="rect">
            <a:avLst/>
          </a:prstGeom>
        </p:spPr>
      </p:pic>
      <p:sp>
        <p:nvSpPr>
          <p:cNvPr id="3" name="pole tekstowe 2"/>
          <p:cNvSpPr txBox="1"/>
          <p:nvPr/>
        </p:nvSpPr>
        <p:spPr>
          <a:xfrm>
            <a:off x="1691680" y="65204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/>
              <a:t>GRA W STATKI</a:t>
            </a:r>
          </a:p>
        </p:txBody>
      </p:sp>
      <p:sp>
        <p:nvSpPr>
          <p:cNvPr id="17" name="Prostokąt 16"/>
          <p:cNvSpPr/>
          <p:nvPr/>
        </p:nvSpPr>
        <p:spPr>
          <a:xfrm>
            <a:off x="755576" y="1628800"/>
            <a:ext cx="864096" cy="21602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8" name="Prostokąt 17"/>
          <p:cNvSpPr/>
          <p:nvPr/>
        </p:nvSpPr>
        <p:spPr>
          <a:xfrm rot="16200000">
            <a:off x="2078658" y="2905398"/>
            <a:ext cx="608980" cy="21602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9" name="Prostokąt 18"/>
          <p:cNvSpPr/>
          <p:nvPr/>
        </p:nvSpPr>
        <p:spPr>
          <a:xfrm>
            <a:off x="1202656" y="2669828"/>
            <a:ext cx="633040" cy="21602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0" name="Prostokąt 19"/>
          <p:cNvSpPr/>
          <p:nvPr/>
        </p:nvSpPr>
        <p:spPr>
          <a:xfrm rot="16200000">
            <a:off x="1743553" y="1947140"/>
            <a:ext cx="420656" cy="21602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3" name="Prostokąt 22"/>
          <p:cNvSpPr/>
          <p:nvPr/>
        </p:nvSpPr>
        <p:spPr>
          <a:xfrm rot="16200000">
            <a:off x="437236" y="3209888"/>
            <a:ext cx="420656" cy="21602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4" name="Prostokąt 23"/>
          <p:cNvSpPr/>
          <p:nvPr/>
        </p:nvSpPr>
        <p:spPr>
          <a:xfrm>
            <a:off x="766968" y="2055152"/>
            <a:ext cx="420656" cy="21602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5" name="Prostokąt 24"/>
          <p:cNvSpPr/>
          <p:nvPr/>
        </p:nvSpPr>
        <p:spPr>
          <a:xfrm>
            <a:off x="1403329" y="2265480"/>
            <a:ext cx="216343" cy="21602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6" name="Prostokąt 25"/>
          <p:cNvSpPr/>
          <p:nvPr/>
        </p:nvSpPr>
        <p:spPr>
          <a:xfrm>
            <a:off x="2491160" y="2265480"/>
            <a:ext cx="216343" cy="21602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7" name="Prostokąt 26"/>
          <p:cNvSpPr/>
          <p:nvPr/>
        </p:nvSpPr>
        <p:spPr>
          <a:xfrm>
            <a:off x="2279505" y="1628800"/>
            <a:ext cx="216343" cy="21602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8" name="Prostokąt 27"/>
          <p:cNvSpPr/>
          <p:nvPr/>
        </p:nvSpPr>
        <p:spPr>
          <a:xfrm>
            <a:off x="1195016" y="3114256"/>
            <a:ext cx="216343" cy="21602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1" name="Prostokąt 10"/>
          <p:cNvSpPr/>
          <p:nvPr/>
        </p:nvSpPr>
        <p:spPr>
          <a:xfrm>
            <a:off x="5017845" y="2609280"/>
            <a:ext cx="394381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pl-PL" sz="1400" b="1" dirty="0"/>
              <a:t>Wspólna ocena</a:t>
            </a:r>
            <a:endParaRPr lang="pl-PL" sz="1200" dirty="0"/>
          </a:p>
          <a:p>
            <a:pPr algn="just"/>
            <a:r>
              <a:rPr lang="pl-PL" sz="1400" dirty="0"/>
              <a:t>Wyłonienie uczestników, którzy trafili „zatopili” najwięcej statków. Omówienie celowości wykorzystania tego ćwiczenia w ramach utrwalenia materiału z zajęć. Wymiana wrażeń</a:t>
            </a:r>
            <a:br>
              <a:rPr lang="pl-PL" sz="1400" dirty="0"/>
            </a:br>
            <a:r>
              <a:rPr lang="pl-PL" sz="1400" dirty="0"/>
              <a:t> i odczuć między graczy. Próba odpowiedzi na pytanie: </a:t>
            </a:r>
            <a:endParaRPr lang="pl-PL" sz="1200" dirty="0"/>
          </a:p>
          <a:p>
            <a:pPr lvl="1" algn="just"/>
            <a:r>
              <a:rPr lang="pl-PL" sz="1400" i="1" dirty="0"/>
              <a:t>Czy można uczyć się przez zabawę?</a:t>
            </a:r>
            <a:endParaRPr lang="pl-PL" sz="1200" dirty="0"/>
          </a:p>
          <a:p>
            <a:pPr lvl="1" algn="just"/>
            <a:r>
              <a:rPr lang="pl-PL" sz="1400" i="1" dirty="0"/>
              <a:t>Czy podobały Wam się takie zajęcia? – </a:t>
            </a:r>
            <a:br>
              <a:rPr lang="pl-PL" sz="1400" i="1" dirty="0"/>
            </a:br>
            <a:r>
              <a:rPr lang="pl-PL" sz="1400" i="1" dirty="0"/>
              <a:t>w tym momencie otrzymujemy informację zwrotną, czyli dokonujemy ewaluacji prowadzonych przez siebie zajęć.</a:t>
            </a:r>
            <a:endParaRPr lang="pl-PL" sz="1200" dirty="0"/>
          </a:p>
          <a:p>
            <a:pPr lvl="1" algn="just"/>
            <a:r>
              <a:rPr lang="pl-PL" sz="1400" i="1" dirty="0"/>
              <a:t>Co było najtrudniejsze?</a:t>
            </a:r>
            <a:endParaRPr lang="pl-PL" sz="1200" dirty="0"/>
          </a:p>
          <a:p>
            <a:pPr algn="just"/>
            <a:r>
              <a:rPr lang="pl-PL" sz="1400" dirty="0"/>
              <a:t> </a:t>
            </a:r>
            <a:endParaRPr lang="pl-PL" sz="1200" dirty="0"/>
          </a:p>
          <a:p>
            <a:pPr lvl="0" algn="just"/>
            <a:r>
              <a:rPr lang="pl-PL" sz="1400" b="1" dirty="0"/>
              <a:t>Podsumowanie zajęć.</a:t>
            </a:r>
            <a:endParaRPr lang="pl-PL" sz="1200" dirty="0"/>
          </a:p>
          <a:p>
            <a:pPr algn="just"/>
            <a:r>
              <a:rPr lang="pl-PL" sz="1400" dirty="0"/>
              <a:t>Swobodne wypowiedzi uczniów na temat kodowania obrazów i zajęć. </a:t>
            </a:r>
            <a:endParaRPr lang="pl-PL" sz="1200" dirty="0"/>
          </a:p>
          <a:p>
            <a:pPr algn="just"/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9006986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6070" y="50715"/>
            <a:ext cx="8853113" cy="1428768"/>
          </a:xfrm>
        </p:spPr>
        <p:txBody>
          <a:bodyPr>
            <a:noAutofit/>
          </a:bodyPr>
          <a:lstStyle/>
          <a:p>
            <a:pPr algn="ctr"/>
            <a:r>
              <a:rPr lang="pl-PL" sz="3200" b="1" dirty="0"/>
              <a:t>Gry i zabawy wprowadzające do programowania</a:t>
            </a:r>
          </a:p>
        </p:txBody>
      </p:sp>
      <p:sp>
        <p:nvSpPr>
          <p:cNvPr id="8" name="pole tekstowe 7"/>
          <p:cNvSpPr txBox="1"/>
          <p:nvPr/>
        </p:nvSpPr>
        <p:spPr>
          <a:xfrm>
            <a:off x="182599" y="1633814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/>
              <a:t>GRAW STATKI w wersji ONLINE</a:t>
            </a:r>
          </a:p>
        </p:txBody>
      </p:sp>
      <p:sp>
        <p:nvSpPr>
          <p:cNvPr id="29" name="Prostokąt 28"/>
          <p:cNvSpPr/>
          <p:nvPr/>
        </p:nvSpPr>
        <p:spPr>
          <a:xfrm>
            <a:off x="182599" y="5594541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/>
              <a:t>WERSJA ONLINE </a:t>
            </a:r>
          </a:p>
          <a:p>
            <a:r>
              <a:rPr lang="pl-PL" b="1" dirty="0">
                <a:hlinkClick r:id="rId3"/>
              </a:rPr>
              <a:t>http://pl.battleship-game.org/</a:t>
            </a:r>
            <a:r>
              <a:rPr lang="pl-PL" b="1" dirty="0"/>
              <a:t> </a:t>
            </a: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 rotWithShape="1">
          <a:blip r:embed="rId4"/>
          <a:srcRect l="9838" t="17785" r="19288" b="13583"/>
          <a:stretch/>
        </p:blipFill>
        <p:spPr>
          <a:xfrm>
            <a:off x="1190711" y="2003146"/>
            <a:ext cx="6480720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8595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50790" y="431178"/>
            <a:ext cx="5495367" cy="636680"/>
          </a:xfrm>
        </p:spPr>
        <p:txBody>
          <a:bodyPr>
            <a:noAutofit/>
          </a:bodyPr>
          <a:lstStyle/>
          <a:p>
            <a:pPr algn="ctr"/>
            <a:r>
              <a:rPr lang="pl-PL" sz="3200" b="1" dirty="0"/>
              <a:t>Gry i zabawy wprowadzające do programowania</a:t>
            </a:r>
          </a:p>
        </p:txBody>
      </p:sp>
      <p:pic>
        <p:nvPicPr>
          <p:cNvPr id="4" name="Obraz 3"/>
          <p:cNvPicPr/>
          <p:nvPr/>
        </p:nvPicPr>
        <p:blipFill>
          <a:blip r:embed="rId3" cstate="print"/>
          <a:srcRect l="30082" t="30000" r="26734" b="14706"/>
          <a:stretch>
            <a:fillRect/>
          </a:stretch>
        </p:blipFill>
        <p:spPr bwMode="auto">
          <a:xfrm>
            <a:off x="198120" y="2709537"/>
            <a:ext cx="6100579" cy="3862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ytuł 1"/>
          <p:cNvSpPr txBox="1">
            <a:spLocks/>
          </p:cNvSpPr>
          <p:nvPr/>
        </p:nvSpPr>
        <p:spPr>
          <a:xfrm>
            <a:off x="177407" y="2190710"/>
            <a:ext cx="5842132" cy="468052"/>
          </a:xfrm>
          <a:prstGeom prst="rect">
            <a:avLst/>
          </a:prstGeom>
        </p:spPr>
        <p:txBody>
          <a:bodyPr vert="horz" lIns="0" tIns="45720" rIns="0" bIns="0" anchor="b">
            <a:normAutofit fontScale="82500" lnSpcReduction="2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2000" b="1" dirty="0">
                <a:solidFill>
                  <a:srgbClr val="0070C0"/>
                </a:solidFill>
              </a:rPr>
              <a:t>Przykład ćwiczenia na opracowanie sekwencji ruchów KODOWANIE INSTRUKCJI DLA ROBOTA</a:t>
            </a:r>
          </a:p>
        </p:txBody>
      </p:sp>
      <p:sp>
        <p:nvSpPr>
          <p:cNvPr id="5" name="Prostokąt 4"/>
          <p:cNvSpPr/>
          <p:nvPr/>
        </p:nvSpPr>
        <p:spPr>
          <a:xfrm>
            <a:off x="6247547" y="3232281"/>
            <a:ext cx="265145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just">
              <a:spcAft>
                <a:spcPts val="0"/>
              </a:spcAft>
            </a:pPr>
            <a:r>
              <a:rPr lang="pl-PL" sz="1600" b="1" i="1" u="sng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WSKAZÓWKA</a:t>
            </a:r>
            <a:endParaRPr lang="pl-PL" sz="14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algn="just">
              <a:spcAft>
                <a:spcPts val="0"/>
              </a:spcAft>
            </a:pPr>
            <a:r>
              <a:rPr lang="pl-PL" sz="16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 tym momencie bardzo istotne jest dokładne wytłumaczenie dzieciom kolejności ruchów robota lub opracowanie sekwencji wspólnie </a:t>
            </a:r>
            <a:br>
              <a:rPr lang="pl-PL" sz="16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pl-PL" sz="16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z grupą. np. „od lewej do prawej na każdym poziomie” albo „od prawej do lewej” lub wg. Pomysłu uczestników.</a:t>
            </a:r>
            <a:endParaRPr lang="pl-PL" sz="14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image91.png"/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6530976" y="749518"/>
            <a:ext cx="2613024" cy="2473568"/>
          </a:xfrm>
          <a:prstGeom prst="rect">
            <a:avLst/>
          </a:prstGeom>
          <a:ln/>
        </p:spPr>
      </p:pic>
      <p:sp>
        <p:nvSpPr>
          <p:cNvPr id="3" name="Prostokąt 2"/>
          <p:cNvSpPr/>
          <p:nvPr/>
        </p:nvSpPr>
        <p:spPr>
          <a:xfrm>
            <a:off x="112466" y="1067858"/>
            <a:ext cx="64185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">
              <a:spcAft>
                <a:spcPts val="0"/>
              </a:spcAft>
            </a:pPr>
            <a:r>
              <a:rPr lang="pl-PL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Pomysł na realizację zajęć oraz przygotowanie materiałów dydaktycznych zaczerpnięto ze strony  </a:t>
            </a:r>
            <a:r>
              <a:rPr lang="pl-PL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5"/>
              </a:rPr>
              <a:t>http://www.etwinning.pl/robotyka-i-kodowanie/</a:t>
            </a:r>
            <a:r>
              <a:rPr lang="pl-PL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endParaRPr lang="pl-PL" sz="16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938083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6360"/>
          </a:xfrm>
        </p:spPr>
        <p:txBody>
          <a:bodyPr>
            <a:normAutofit/>
          </a:bodyPr>
          <a:lstStyle/>
          <a:p>
            <a:pPr algn="ctr"/>
            <a:r>
              <a:rPr lang="pl-PL" sz="4000" b="1" dirty="0"/>
              <a:t>Kodowanie instrukcji dla robota c.d.</a:t>
            </a:r>
          </a:p>
        </p:txBody>
      </p:sp>
      <p:sp>
        <p:nvSpPr>
          <p:cNvPr id="5" name="Prostokąt 4"/>
          <p:cNvSpPr/>
          <p:nvPr/>
        </p:nvSpPr>
        <p:spPr>
          <a:xfrm>
            <a:off x="4788024" y="4038916"/>
            <a:ext cx="403244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pl-PL" sz="1500" b="1" i="1" u="sng" dirty="0">
                <a:solidFill>
                  <a:srgbClr val="0070C0"/>
                </a:solidFill>
              </a:rPr>
              <a:t>WSKAZÓWKA</a:t>
            </a:r>
          </a:p>
          <a:p>
            <a:pPr lvl="0" algn="just">
              <a:defRPr/>
            </a:pPr>
            <a:r>
              <a:rPr lang="pl-PL" sz="1500" b="1" i="1" dirty="0">
                <a:solidFill>
                  <a:srgbClr val="0070C0"/>
                </a:solidFill>
              </a:rPr>
              <a:t>Przed przystąpieniem do zadania </a:t>
            </a:r>
            <a:br>
              <a:rPr lang="pl-PL" sz="1500" b="1" i="1" dirty="0">
                <a:solidFill>
                  <a:srgbClr val="0070C0"/>
                </a:solidFill>
              </a:rPr>
            </a:br>
            <a:r>
              <a:rPr lang="pl-PL" sz="1500" b="1" i="1" dirty="0">
                <a:solidFill>
                  <a:srgbClr val="0070C0"/>
                </a:solidFill>
              </a:rPr>
              <a:t>z kodowaniem robota bardzo istotne jest dokładne wytłumaczenie dzieciom kolejności ruchów robota lub opracowanie sekwencji wspólnie z grupą. np. „od lewej do prawej na każdym poziomie” albo „od prawej do lewej” lub wg. pomysłu uczestników, co uwolni ich kreatywność </a:t>
            </a:r>
            <a:br>
              <a:rPr lang="pl-PL" sz="1500" b="1" i="1" dirty="0">
                <a:solidFill>
                  <a:srgbClr val="0070C0"/>
                </a:solidFill>
              </a:rPr>
            </a:br>
            <a:r>
              <a:rPr lang="pl-PL" sz="1500" b="1" i="1" dirty="0">
                <a:solidFill>
                  <a:srgbClr val="0070C0"/>
                </a:solidFill>
              </a:rPr>
              <a:t>i chęć współpracy.</a:t>
            </a:r>
          </a:p>
        </p:txBody>
      </p:sp>
      <p:pic>
        <p:nvPicPr>
          <p:cNvPr id="6" name="image407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547664" y="1271024"/>
            <a:ext cx="5750560" cy="2785110"/>
          </a:xfrm>
          <a:prstGeom prst="rect">
            <a:avLst/>
          </a:prstGeom>
          <a:ln/>
        </p:spPr>
      </p:pic>
      <p:sp>
        <p:nvSpPr>
          <p:cNvPr id="7" name="Prostokąt 6"/>
          <p:cNvSpPr/>
          <p:nvPr/>
        </p:nvSpPr>
        <p:spPr>
          <a:xfrm>
            <a:off x="486927" y="4096816"/>
            <a:ext cx="418505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pl-PL" dirty="0"/>
              <a:t>Uczniowie podczas tych zajęć mają styczność z: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pl-PL" dirty="0"/>
              <a:t>Zamianą czynności w instrukcje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pl-PL" dirty="0"/>
              <a:t>Kodowaniem instrukcji za pomocą symboli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pl-PL" dirty="0"/>
              <a:t>Zrozumieniem potrzeby bycia precyzyjnym w kodowaniu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pl-PL" dirty="0"/>
              <a:t>Poznawaniem języka komputerów</a:t>
            </a:r>
          </a:p>
        </p:txBody>
      </p:sp>
    </p:spTree>
    <p:extLst>
      <p:ext uri="{BB962C8B-B14F-4D97-AF65-F5344CB8AC3E}">
        <p14:creationId xmlns:p14="http://schemas.microsoft.com/office/powerpoint/2010/main" val="36326677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186953" y="926885"/>
            <a:ext cx="3250704" cy="864096"/>
          </a:xfrm>
        </p:spPr>
        <p:txBody>
          <a:bodyPr>
            <a:noAutofit/>
          </a:bodyPr>
          <a:lstStyle/>
          <a:p>
            <a:pPr algn="ctr"/>
            <a:r>
              <a:rPr lang="pl-PL" sz="2400" b="1" dirty="0"/>
              <a:t>Zadania dla chętnych lub </a:t>
            </a:r>
            <a:br>
              <a:rPr lang="pl-PL" sz="2400" b="1" dirty="0"/>
            </a:br>
            <a:r>
              <a:rPr lang="pl-PL" sz="2400" b="1" dirty="0"/>
              <a:t>z szybkim tempem pracy</a:t>
            </a:r>
          </a:p>
        </p:txBody>
      </p:sp>
      <p:pic>
        <p:nvPicPr>
          <p:cNvPr id="8" name="image397.gif" descr="C:\Users\Elżbieta Fim\Desktop\Publikacja1.gif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251520" y="918338"/>
            <a:ext cx="4608512" cy="5904656"/>
          </a:xfrm>
          <a:prstGeom prst="rect">
            <a:avLst/>
          </a:prstGeom>
          <a:ln/>
        </p:spPr>
      </p:pic>
      <p:sp>
        <p:nvSpPr>
          <p:cNvPr id="3" name="Prostokąt 2"/>
          <p:cNvSpPr/>
          <p:nvPr/>
        </p:nvSpPr>
        <p:spPr>
          <a:xfrm>
            <a:off x="4837457" y="2780928"/>
            <a:ext cx="388843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altLang="pl-PL" dirty="0"/>
              <a:t>Każda klasa to zespół uczniów zróżnicowanych pod względem zdolności. Szczególną uwagę trzeba jednak zwrócić na tych, którzy mają trudności  z opanowaniem podstawowych </a:t>
            </a:r>
            <a:r>
              <a:rPr lang="pl-PL" altLang="pl-PL"/>
              <a:t>wiadomości  </a:t>
            </a:r>
            <a:br>
              <a:rPr lang="pl-PL" altLang="pl-PL"/>
            </a:br>
            <a:r>
              <a:rPr lang="pl-PL" altLang="pl-PL"/>
              <a:t>i </a:t>
            </a:r>
            <a:r>
              <a:rPr lang="pl-PL" altLang="pl-PL" dirty="0"/>
              <a:t>umiejętności oraz na uczniów bardzo zdolnych, którzy doskonale radzą sobie na lekcjach.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600700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330352" cy="864096"/>
          </a:xfrm>
        </p:spPr>
        <p:txBody>
          <a:bodyPr>
            <a:noAutofit/>
          </a:bodyPr>
          <a:lstStyle/>
          <a:p>
            <a:pPr algn="ctr"/>
            <a:r>
              <a:rPr lang="pl-PL" sz="2400" b="1" dirty="0"/>
              <a:t>Warsztaty metodyczne – „Projektowanie pomocy dydaktycznych do programowania bez pomocy komputera w edukacji wczesnoszkolnej</a:t>
            </a:r>
          </a:p>
        </p:txBody>
      </p:sp>
      <p:sp>
        <p:nvSpPr>
          <p:cNvPr id="4" name="Prostokąt 3"/>
          <p:cNvSpPr/>
          <p:nvPr/>
        </p:nvSpPr>
        <p:spPr>
          <a:xfrm>
            <a:off x="323528" y="2204864"/>
            <a:ext cx="8546376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pl-PL" b="1" i="1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WSKAZÓWKA</a:t>
            </a:r>
            <a:endParaRPr lang="pl-PL" sz="16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pl-PL" i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Do wykonania pomocy dydaktycznych warto wykorzystać różne środki mające na celu uatrakcyjnienie zajęć oraz wykonywanych zadań. Duży procent uczniów to </a:t>
            </a:r>
            <a:r>
              <a:rPr lang="pl-PL" i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wzrokowcy </a:t>
            </a:r>
            <a:br>
              <a:rPr lang="pl-PL" i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pl-PL" i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 </a:t>
            </a:r>
            <a:r>
              <a:rPr lang="pl-PL" i="1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kinestetycy</a:t>
            </a:r>
            <a:r>
              <a:rPr lang="pl-PL" i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szczególnie małe dzieci potrzebują mocnych bodźców i wrażeń dlatego warto pobudzić ich ciekawość i chęć działania. W tym celu możemy użyć klocków, naklejek, patyczków, i innych otaczających nas przedmiotów. </a:t>
            </a:r>
            <a:endParaRPr lang="pl-PL" sz="16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71755" algn="just">
              <a:lnSpc>
                <a:spcPct val="150000"/>
              </a:lnSpc>
              <a:spcAft>
                <a:spcPts val="0"/>
              </a:spcAft>
            </a:pPr>
            <a:r>
              <a:rPr lang="pl-PL" b="1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UWAGA!!!</a:t>
            </a:r>
            <a:endParaRPr lang="pl-PL" sz="16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71755" algn="just">
              <a:lnSpc>
                <a:spcPct val="150000"/>
              </a:lnSpc>
              <a:spcAft>
                <a:spcPts val="0"/>
              </a:spcAft>
            </a:pPr>
            <a:r>
              <a:rPr lang="pl-PL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Prowadzący czuwa nad pracami w poszczególnych parach, w razie wątpliwości służy radą i pomocą, głównie jednak naprowadza na sposób rozwiązania.      </a:t>
            </a:r>
            <a:endParaRPr lang="pl-PL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438020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330352" cy="864096"/>
          </a:xfrm>
        </p:spPr>
        <p:txBody>
          <a:bodyPr>
            <a:noAutofit/>
          </a:bodyPr>
          <a:lstStyle/>
          <a:p>
            <a:pPr algn="ctr"/>
            <a:r>
              <a:rPr lang="pl-PL" sz="2400" b="1" dirty="0"/>
              <a:t>Podsumowanie zajęć z cyklu „Programowanie bez komputera”</a:t>
            </a:r>
          </a:p>
        </p:txBody>
      </p:sp>
      <p:sp>
        <p:nvSpPr>
          <p:cNvPr id="4" name="Prostokąt 3"/>
          <p:cNvSpPr/>
          <p:nvPr/>
        </p:nvSpPr>
        <p:spPr>
          <a:xfrm>
            <a:off x="343925" y="2060848"/>
            <a:ext cx="85463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l-PL" sz="2000" b="1" dirty="0"/>
              <a:t>Ocena stopnia wykonania zadania.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l-PL" sz="2000" b="1" dirty="0"/>
              <a:t>Omówienie elementów, które sprawiły najwięcej problemów </a:t>
            </a:r>
            <a:br>
              <a:rPr lang="pl-PL" sz="2000" dirty="0"/>
            </a:br>
            <a:r>
              <a:rPr lang="pl-PL" sz="2000" dirty="0"/>
              <a:t>i przysporzyły wątpliwości. Wypowiedzi uczestników na temat celowości i znaczenia programowania bez pomocy komputera w edukacji wczesnoszkolnej.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l-PL" sz="2000" b="1" dirty="0"/>
              <a:t>Wymiana doświadczeń </a:t>
            </a:r>
            <a:r>
              <a:rPr lang="pl-PL" sz="2000" dirty="0"/>
              <a:t>na temat różnych sposobów pokonywania trudności.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l-PL" sz="2000" b="1" dirty="0"/>
              <a:t>Omówienie znaczenia oceniania kształtującego </a:t>
            </a:r>
            <a:r>
              <a:rPr lang="pl-PL" sz="2000" dirty="0"/>
              <a:t>– czyli udzielania informacji zwrotnej uczniowi oraz atmosfery na zajęciach – przemyślenie elementów, które były pozytywne i które przeszkadzają w pracy. Przypomnienie, iż na informatyce oceniamy przede wszystkich wkład pracy dziecka w realizację zadań.</a:t>
            </a:r>
          </a:p>
        </p:txBody>
      </p:sp>
    </p:spTree>
    <p:extLst>
      <p:ext uri="{BB962C8B-B14F-4D97-AF65-F5344CB8AC3E}">
        <p14:creationId xmlns:p14="http://schemas.microsoft.com/office/powerpoint/2010/main" val="346291202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83096" y="692696"/>
            <a:ext cx="8305800" cy="794352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/>
              <a:t>Godzina kodowania</a:t>
            </a:r>
          </a:p>
        </p:txBody>
      </p:sp>
      <p:sp>
        <p:nvSpPr>
          <p:cNvPr id="3" name="Prostokąt 2"/>
          <p:cNvSpPr/>
          <p:nvPr/>
        </p:nvSpPr>
        <p:spPr>
          <a:xfrm>
            <a:off x="539552" y="1772816"/>
            <a:ext cx="799288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dirty="0"/>
              <a:t>Praca na tym portalu (stronie) „polega na rozwiązywaniu różnych zestawów łamigłówek, poprzez komponowanie programów z bloków. Najprostszy zestaw łamigłówek </a:t>
            </a:r>
            <a:r>
              <a:rPr lang="pl-PL" dirty="0" err="1"/>
              <a:t>jednotematycznych</a:t>
            </a:r>
            <a:r>
              <a:rPr lang="pl-PL" dirty="0"/>
              <a:t> jest przewidziany na jedną godzinę – stąd oryginalna nazwa tej inicjatywy. Zestawy adresowane głównie do najmłodszych, dlatego występują w nich postacie znane z gier i zabaw najbardziej popularnych wśród dzieci. Oferowane są również 20-godzinne kursy na czterech różnych poziomach zaawansowania, poświęcone rozwijaniu metod rozwiązywania problemów i programowania. W Godzinie Kodowania uczestniczą pojedyncze osoby, uczniowie, jak i nauczyciele z całymi klasami. Rejestrując się na stronie Godziny Kodowania, uczestnicy mogą gromadzić swoje wyniki </a:t>
            </a:r>
            <a:br>
              <a:rPr lang="pl-PL" dirty="0"/>
            </a:br>
            <a:r>
              <a:rPr lang="pl-PL" dirty="0"/>
              <a:t>z poszczególnych konkursów”.</a:t>
            </a:r>
          </a:p>
          <a:p>
            <a:pPr algn="just"/>
            <a:endParaRPr lang="pl-PL" dirty="0"/>
          </a:p>
          <a:p>
            <a:r>
              <a:rPr lang="pl-PL" b="1" i="1" dirty="0"/>
              <a:t>Maciej M. Sysło</a:t>
            </a:r>
            <a:r>
              <a:rPr lang="pl-PL" dirty="0"/>
              <a:t>, </a:t>
            </a:r>
            <a:r>
              <a:rPr lang="pl-PL" i="1" dirty="0"/>
              <a:t>Promotor Godziny Kodowania w Polsce, </a:t>
            </a:r>
            <a:endParaRPr lang="pl-PL" b="1" dirty="0"/>
          </a:p>
        </p:txBody>
      </p:sp>
      <p:sp>
        <p:nvSpPr>
          <p:cNvPr id="5" name="Prostokąt 4"/>
          <p:cNvSpPr/>
          <p:nvPr/>
        </p:nvSpPr>
        <p:spPr>
          <a:xfrm>
            <a:off x="539552" y="5877272"/>
            <a:ext cx="3682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>
                <a:hlinkClick r:id="rId2"/>
              </a:rPr>
              <a:t>http://</a:t>
            </a:r>
            <a:r>
              <a:rPr lang="pl-PL" b="1" dirty="0">
                <a:hlinkClick r:id="rId2"/>
              </a:rPr>
              <a:t>godzinakodowania.pl</a:t>
            </a:r>
            <a:r>
              <a:rPr lang="pl-PL" dirty="0">
                <a:hlinkClick r:id="rId2"/>
              </a:rPr>
              <a:t>/</a:t>
            </a:r>
            <a:r>
              <a:rPr lang="pl-PL" dirty="0"/>
              <a:t> 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83096" y="692696"/>
            <a:ext cx="8305800" cy="794352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/>
              <a:t>Godzina kodowania</a:t>
            </a:r>
          </a:p>
        </p:txBody>
      </p:sp>
      <p:sp>
        <p:nvSpPr>
          <p:cNvPr id="3" name="Prostokąt 2"/>
          <p:cNvSpPr/>
          <p:nvPr/>
        </p:nvSpPr>
        <p:spPr>
          <a:xfrm>
            <a:off x="361755" y="1988840"/>
            <a:ext cx="8305800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pl-PL" sz="2000" dirty="0"/>
              <a:t>W tej części zaleca się wykorzystanie rzutnika multimedialnego, aby dokonać pokazu. Ułatwi to współpracę nauczyciela z uczniami </a:t>
            </a:r>
            <a:br>
              <a:rPr lang="pl-PL" sz="2000" dirty="0"/>
            </a:br>
            <a:r>
              <a:rPr lang="pl-PL" sz="2000" dirty="0"/>
              <a:t>i odwrotnie, a także uprości kontrolowanie (śledzenie) serfowania po portalu przez dzieci. Poza tym dodatkowym plusem używania rzutnika jest dotarcie z informacją i wiadomościami w tym samym czasie do wszystkich uczniów. Jest to więc METODA POKAZU połączona </a:t>
            </a:r>
            <a:br>
              <a:rPr lang="pl-PL" sz="2000" dirty="0"/>
            </a:br>
            <a:r>
              <a:rPr lang="pl-PL" sz="2000" dirty="0"/>
              <a:t>z ELEMENTAMI WYKŁADU /POGADANKI/.</a:t>
            </a:r>
          </a:p>
          <a:p>
            <a:pPr algn="just"/>
            <a:endParaRPr lang="pl-PL" sz="2000" dirty="0"/>
          </a:p>
          <a:p>
            <a:pPr lvl="0" algn="just">
              <a:defRPr/>
            </a:pPr>
            <a:r>
              <a:rPr lang="pl-PL" sz="2000" dirty="0"/>
              <a:t>Podczas pracy na stronie GODZINA KODOWANIA zadaniem nauczyciela jest naprowadzanie uczniów na prawidłowe rozwiązanie, a w razie potrzeby ponowne wytłumaczenie i pomoc.</a:t>
            </a:r>
          </a:p>
          <a:p>
            <a:pPr algn="just"/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2836118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pl-PL" sz="2000" b="1" cap="all" dirty="0"/>
              <a:t>Autorski program szkolenia kompetencji cyfrowych dla nauczycieli edukacji wczesnoszkolnej  „Zajęcia programowania w klasach i-iii szkoły podstawowej w środowisku SCRATCH”</a:t>
            </a:r>
            <a:endParaRPr lang="pl-PL" sz="2000" cap="al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sz="1600" dirty="0"/>
              <a:t>Obecna sytuacja kształcenia informatycznego w szkołach stawia przed nauczycielami ogromne wyzwanie. Bardzo istotne stało się, aby młode pokolenie posiadało umiejętności  rozwiązywania problemów z różnych dziedzin z wykorzystaniem metod oraz narzędzi wywodzących się z informatyki. Jest to </a:t>
            </a:r>
            <a:r>
              <a:rPr lang="pl-PL" sz="1600" b="1" dirty="0"/>
              <a:t>myślenie </a:t>
            </a:r>
            <a:r>
              <a:rPr lang="pl-PL" sz="1600" b="1" dirty="0" err="1"/>
              <a:t>komputacyjne</a:t>
            </a:r>
            <a:r>
              <a:rPr lang="pl-PL" sz="1600" dirty="0"/>
              <a:t>, które musi rozwijać </a:t>
            </a:r>
            <a:br>
              <a:rPr lang="pl-PL" sz="1600" dirty="0"/>
            </a:br>
            <a:r>
              <a:rPr lang="pl-PL" sz="1600" dirty="0"/>
              <a:t>u swoich uczniów każdy nauczyciel, a przede wszystkim nauczyciel edukacji wczesnoszkolnej już od najwcześniejszych lat. </a:t>
            </a:r>
          </a:p>
          <a:p>
            <a:pPr marL="0" indent="0" algn="just">
              <a:buNone/>
            </a:pPr>
            <a:endParaRPr lang="pl-PL" sz="800" dirty="0"/>
          </a:p>
          <a:p>
            <a:pPr marL="0" indent="0" algn="just">
              <a:buNone/>
            </a:pPr>
            <a:r>
              <a:rPr lang="pl-PL" sz="1600" b="1" i="1" dirty="0"/>
              <a:t>Myślenie</a:t>
            </a:r>
            <a:r>
              <a:rPr lang="pl-PL" sz="1600" i="1" dirty="0"/>
              <a:t> </a:t>
            </a:r>
            <a:r>
              <a:rPr lang="pl-PL" sz="1600" b="1" i="1" dirty="0" err="1"/>
              <a:t>komputacyjne</a:t>
            </a:r>
            <a:r>
              <a:rPr lang="pl-PL" sz="1600" i="1" dirty="0"/>
              <a:t> to proces znajdowania rozwiązań do skomplikowanych otwartych problemów, </a:t>
            </a:r>
            <a:r>
              <a:rPr lang="pl-PL" sz="1600" dirty="0"/>
              <a:t>przy lub bez pomocy komputer.</a:t>
            </a:r>
          </a:p>
          <a:p>
            <a:pPr marL="0" indent="0" algn="just">
              <a:buNone/>
            </a:pPr>
            <a:endParaRPr lang="pl-PL" sz="800" dirty="0"/>
          </a:p>
          <a:p>
            <a:pPr marL="0" indent="0" algn="just">
              <a:buNone/>
            </a:pPr>
            <a:r>
              <a:rPr lang="pl-PL" sz="1600" dirty="0"/>
              <a:t>Na myślenie </a:t>
            </a:r>
            <a:r>
              <a:rPr lang="pl-PL" sz="1600" dirty="0" err="1"/>
              <a:t>komputacyjne</a:t>
            </a:r>
            <a:r>
              <a:rPr lang="pl-PL" sz="1600" dirty="0"/>
              <a:t> składają się następujące </a:t>
            </a:r>
            <a:r>
              <a:rPr lang="pl-PL" sz="1600" dirty="0" err="1"/>
              <a:t>umiejetności</a:t>
            </a:r>
            <a:r>
              <a:rPr lang="pl-PL" sz="1600" dirty="0"/>
              <a:t> i postawy:</a:t>
            </a:r>
          </a:p>
          <a:p>
            <a:pPr lvl="0" algn="just"/>
            <a:r>
              <a:rPr lang="pl-PL" sz="1600" b="1" dirty="0"/>
              <a:t>umiejętności</a:t>
            </a:r>
            <a:r>
              <a:rPr lang="pl-PL" sz="1600" dirty="0"/>
              <a:t>: formułowanie problemów, zbieranie danych, rozkładanie na części, rozpoznawanie schematów, abstrahowanie i tworzenie modeli, tworzenie algorytmów, wykrywanie i diagnozowanie błędów, zrozumiałe i skuteczne komunikowanie się, ocenianie, logiczne myślenie.</a:t>
            </a:r>
          </a:p>
          <a:p>
            <a:pPr lvl="0" algn="just"/>
            <a:r>
              <a:rPr lang="pl-PL" sz="1600" b="1" dirty="0"/>
              <a:t>postawy i nawyki</a:t>
            </a:r>
            <a:r>
              <a:rPr lang="pl-PL" sz="1600" dirty="0"/>
              <a:t>: poszukiwanie, kreatywność i pomysłowość, udoskonalanie, wytrwałość i cierpliwość, współpraca, zdrowy dystans do technologii</a:t>
            </a:r>
          </a:p>
          <a:p>
            <a:pPr algn="just"/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190925125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83096" y="692696"/>
            <a:ext cx="8305800" cy="794352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/>
              <a:t>Cele Godziny Kodowania</a:t>
            </a:r>
          </a:p>
        </p:txBody>
      </p:sp>
      <p:sp>
        <p:nvSpPr>
          <p:cNvPr id="3" name="Prostokąt 2"/>
          <p:cNvSpPr/>
          <p:nvPr/>
        </p:nvSpPr>
        <p:spPr>
          <a:xfrm>
            <a:off x="361755" y="1988840"/>
            <a:ext cx="8305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pl-PL" sz="2000" dirty="0"/>
              <a:t>Pierwotnie, celem tej inicjatywy było przybliżenie uczniom informatyki </a:t>
            </a:r>
            <a:br>
              <a:rPr lang="pl-PL" sz="2000" dirty="0"/>
            </a:br>
            <a:r>
              <a:rPr lang="pl-PL" sz="2000" dirty="0"/>
              <a:t>w formie łamigłówek z postaciami z ich gier i zabaw, których rozwiązanie polega na ułożeniu programów z gotowych bloczków. Oferta łamigłówek </a:t>
            </a:r>
            <a:br>
              <a:rPr lang="pl-PL" sz="2000" dirty="0"/>
            </a:br>
            <a:r>
              <a:rPr lang="pl-PL" sz="2000" dirty="0"/>
              <a:t>i kursów jest obecnie bardzo bogata, dzięki propozycjom wielu partnerów, takich jak Microsoft, czy Disney.</a:t>
            </a:r>
          </a:p>
          <a:p>
            <a:pPr lvl="0" algn="just">
              <a:defRPr/>
            </a:pPr>
            <a:br>
              <a:rPr lang="pl-PL" sz="2000" dirty="0"/>
            </a:br>
            <a:r>
              <a:rPr lang="pl-PL" sz="2000" b="1" i="1" dirty="0"/>
              <a:t>Mottem na stronie code.org jest:</a:t>
            </a:r>
          </a:p>
          <a:p>
            <a:pPr lvl="0" algn="just">
              <a:defRPr/>
            </a:pPr>
            <a:br>
              <a:rPr lang="pl-PL" sz="2000" b="1" i="1" dirty="0"/>
            </a:br>
            <a:r>
              <a:rPr lang="pl-PL" sz="2000" b="1" i="1" dirty="0"/>
              <a:t>Każdy uczeń w każdej szkole powinien mieć możliwość nauki informatyki (</a:t>
            </a:r>
            <a:r>
              <a:rPr lang="pl-PL" sz="2000" b="1" i="1" dirty="0" err="1"/>
              <a:t>computer</a:t>
            </a:r>
            <a:r>
              <a:rPr lang="pl-PL" sz="2000" b="1" i="1" dirty="0"/>
              <a:t> science)</a:t>
            </a:r>
          </a:p>
          <a:p>
            <a:pPr lvl="0" algn="r">
              <a:defRPr/>
            </a:pPr>
            <a:endParaRPr lang="pl-PL" sz="2000" i="1" dirty="0"/>
          </a:p>
          <a:p>
            <a:pPr lvl="0" algn="r">
              <a:defRPr/>
            </a:pPr>
            <a:r>
              <a:rPr lang="pl-PL" sz="2000" i="1" dirty="0" err="1"/>
              <a:t>Hadi</a:t>
            </a:r>
            <a:r>
              <a:rPr lang="pl-PL" sz="2000" i="1" dirty="0"/>
              <a:t> </a:t>
            </a:r>
            <a:r>
              <a:rPr lang="pl-PL" sz="2000" i="1" dirty="0" err="1"/>
              <a:t>Portavi</a:t>
            </a:r>
            <a:r>
              <a:rPr lang="pl-PL" sz="2000" i="1" dirty="0"/>
              <a:t>, inicjator Godziny Kodowania.</a:t>
            </a:r>
          </a:p>
        </p:txBody>
      </p:sp>
    </p:spTree>
    <p:extLst>
      <p:ext uri="{BB962C8B-B14F-4D97-AF65-F5344CB8AC3E}">
        <p14:creationId xmlns:p14="http://schemas.microsoft.com/office/powerpoint/2010/main" val="132623967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/>
        </p:nvSpPr>
        <p:spPr>
          <a:xfrm>
            <a:off x="323528" y="980728"/>
            <a:ext cx="856895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pl-PL" b="1" i="1" u="sng" dirty="0">
                <a:solidFill>
                  <a:srgbClr val="0070C0"/>
                </a:solidFill>
              </a:rPr>
              <a:t>UWAGA</a:t>
            </a:r>
          </a:p>
          <a:p>
            <a:pPr lvl="0" algn="just">
              <a:defRPr/>
            </a:pPr>
            <a:endParaRPr lang="pl-PL" b="1" u="sng" dirty="0">
              <a:solidFill>
                <a:srgbClr val="0070C0"/>
              </a:solidFill>
            </a:endParaRPr>
          </a:p>
          <a:p>
            <a:pPr lvl="0" algn="just">
              <a:defRPr/>
            </a:pPr>
            <a:r>
              <a:rPr lang="pl-PL" dirty="0">
                <a:solidFill>
                  <a:srgbClr val="0070C0"/>
                </a:solidFill>
              </a:rPr>
              <a:t>Warto pamiętać o pochwałach i nagradzaniu dzieci za ich zaangażowanie w zajęcia. Posłużą w tym celu np. naklejki UŚMIECHNIĘTE BUŹKI, które dzieci mogą wklejać do zeszytu lub dzienniczków. Ilość zebranych naklejek będzie motywacją do coraz lepszej pracy. Pamiętajmy również o ocenianiu kształtującym. Jest ono bardzo ważne na I etapie edukacyjnym. Dopinguje i dowartościowuje młodego człowieka, precyzyjnie w delikatny sposób sugeruje co musi jeszcze opanować, a przede wszystkim daje informację zwrotną dziecku o jego postępach. </a:t>
            </a:r>
          </a:p>
          <a:p>
            <a:pPr lvl="0" algn="just">
              <a:defRPr/>
            </a:pPr>
            <a:endParaRPr lang="pl-PL" dirty="0">
              <a:solidFill>
                <a:srgbClr val="0070C0"/>
              </a:solidFill>
            </a:endParaRPr>
          </a:p>
          <a:p>
            <a:pPr lvl="0" algn="just">
              <a:defRPr/>
            </a:pPr>
            <a:r>
              <a:rPr lang="pl-PL" dirty="0">
                <a:solidFill>
                  <a:srgbClr val="0070C0"/>
                </a:solidFill>
              </a:rPr>
              <a:t>Zasoby tego kursu są dobrym fundamentem i podstawą do pracy w środowisku programowania SCRATCH. Warto więc wykonać poszczególne zadania i ćwiczenia wspólnie z uczniami. Zarówno interfejs graficzny, jak i zawartość merytoryczna do złudzenia przypomina środowisko SCRATCH i wprowadza ucznia w świat programowania bez jego świadomości.</a:t>
            </a:r>
          </a:p>
          <a:p>
            <a:pPr lvl="0" algn="just">
              <a:defRPr/>
            </a:pP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4348292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 l="12448" t="25219" r="15605" b="17688"/>
          <a:stretch>
            <a:fillRect/>
          </a:stretch>
        </p:blipFill>
        <p:spPr bwMode="auto">
          <a:xfrm>
            <a:off x="971600" y="2934236"/>
            <a:ext cx="7164796" cy="3196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 descr="Znalezione obrazy dla zapytania godzina kodowan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86159" y="1681014"/>
            <a:ext cx="7240374" cy="1199738"/>
          </a:xfrm>
          <a:prstGeom prst="rect">
            <a:avLst/>
          </a:prstGeom>
          <a:noFill/>
        </p:spPr>
      </p:pic>
      <p:sp>
        <p:nvSpPr>
          <p:cNvPr id="5" name="Prostokąt 4"/>
          <p:cNvSpPr/>
          <p:nvPr/>
        </p:nvSpPr>
        <p:spPr>
          <a:xfrm>
            <a:off x="1115616" y="6458390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/>
              <a:t>KURS NR 1  - </a:t>
            </a:r>
            <a:r>
              <a:rPr lang="pl-PL" dirty="0">
                <a:hlinkClick r:id="rId5"/>
              </a:rPr>
              <a:t>https://studio.code.org/s/course1</a:t>
            </a:r>
            <a:r>
              <a:rPr lang="pl-PL" dirty="0"/>
              <a:t> </a:t>
            </a:r>
          </a:p>
        </p:txBody>
      </p:sp>
      <p:sp>
        <p:nvSpPr>
          <p:cNvPr id="2" name="Prostokąt 1"/>
          <p:cNvSpPr/>
          <p:nvPr/>
        </p:nvSpPr>
        <p:spPr>
          <a:xfrm>
            <a:off x="91922" y="738978"/>
            <a:ext cx="88557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spcAft>
                <a:spcPts val="0"/>
              </a:spcAft>
            </a:pPr>
            <a:r>
              <a:rPr lang="pl-PL" dirty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</a:rPr>
              <a:t>Jedyny warunek jaki należy spełnić, to posiadanie dowolnej przeglądarki internetowej oraz dostępu do Internetu. Korzystanie ze strony „Godzina Kodowania” jest darmowe </a:t>
            </a:r>
            <a:br>
              <a:rPr lang="pl-PL" dirty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</a:rPr>
            </a:br>
            <a:r>
              <a:rPr lang="pl-PL" dirty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</a:rPr>
              <a:t>i zapewni dobrą rozgrzewkę oraz wprowadzenie do programowania. </a:t>
            </a:r>
            <a:endParaRPr lang="pl-PL" sz="16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3491880" y="6070766"/>
            <a:ext cx="50502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b="1" dirty="0"/>
              <a:t>POKAZ </a:t>
            </a:r>
            <a:r>
              <a:rPr lang="pl-PL" dirty="0"/>
              <a:t>      </a:t>
            </a:r>
            <a:r>
              <a:rPr lang="pl-PL" dirty="0">
                <a:hlinkClick r:id="rId6"/>
              </a:rPr>
              <a:t>http://</a:t>
            </a:r>
            <a:r>
              <a:rPr lang="pl-PL" b="1" dirty="0">
                <a:hlinkClick r:id="rId6"/>
              </a:rPr>
              <a:t>godzinakodowania.pl</a:t>
            </a:r>
            <a:r>
              <a:rPr lang="pl-PL" dirty="0">
                <a:hlinkClick r:id="rId6"/>
              </a:rPr>
              <a:t>/ </a:t>
            </a:r>
            <a:endParaRPr lang="pl-PL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305800" cy="794352"/>
          </a:xfrm>
        </p:spPr>
        <p:txBody>
          <a:bodyPr>
            <a:normAutofit/>
          </a:bodyPr>
          <a:lstStyle/>
          <a:p>
            <a:pPr algn="ctr"/>
            <a:r>
              <a:rPr lang="pl-PL" sz="3200" b="1" dirty="0"/>
              <a:t>Godzina kodowania - Aktywności </a:t>
            </a:r>
            <a:r>
              <a:rPr lang="pl-PL" sz="3200" b="1" dirty="0" err="1"/>
              <a:t>unplugged</a:t>
            </a:r>
            <a:r>
              <a:rPr lang="pl-PL" sz="3200" b="1" dirty="0"/>
              <a:t> 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115616" y="267307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7" name="Prostokąt 6"/>
          <p:cNvSpPr/>
          <p:nvPr/>
        </p:nvSpPr>
        <p:spPr>
          <a:xfrm>
            <a:off x="551992" y="1387315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dirty="0"/>
              <a:t>Wszystkie Kursy zawierają bardzo ciekawe i rzadko stosowane na zajęciach informatycznych </a:t>
            </a:r>
            <a:r>
              <a:rPr lang="pl-PL" b="1" dirty="0">
                <a:solidFill>
                  <a:srgbClr val="0000CC"/>
                </a:solidFill>
              </a:rPr>
              <a:t>Aktywności </a:t>
            </a:r>
            <a:r>
              <a:rPr lang="pl-PL" b="1" dirty="0" err="1">
                <a:solidFill>
                  <a:srgbClr val="0000CC"/>
                </a:solidFill>
              </a:rPr>
              <a:t>unplugged</a:t>
            </a:r>
            <a:r>
              <a:rPr lang="pl-PL" dirty="0">
                <a:solidFill>
                  <a:srgbClr val="0000CC"/>
                </a:solidFill>
              </a:rPr>
              <a:t>, </a:t>
            </a:r>
            <a:r>
              <a:rPr lang="pl-PL" b="1" dirty="0"/>
              <a:t>czyli aktywności uczniów bez komputera.</a:t>
            </a:r>
            <a:r>
              <a:rPr lang="pl-PL" dirty="0"/>
              <a:t> Mają one na celu wykształcenie zrozumienia pewnych pojęć, zanim będą one wykorzystywane w programach. </a:t>
            </a:r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 rotWithShape="1">
          <a:blip r:embed="rId3"/>
          <a:srcRect l="1175" t="16384" r="22438" b="17785"/>
          <a:stretch/>
        </p:blipFill>
        <p:spPr>
          <a:xfrm>
            <a:off x="995717" y="2587644"/>
            <a:ext cx="7105438" cy="3442842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551992" y="6115918"/>
            <a:ext cx="84500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>
                <a:solidFill>
                  <a:srgbClr val="0000CC"/>
                </a:solidFill>
                <a:hlinkClick r:id="rId4"/>
              </a:rPr>
              <a:t>https://studio.code.org/s/course1/stage/1/puzzle/2</a:t>
            </a:r>
            <a:r>
              <a:rPr lang="pl-PL" sz="2400" b="1" dirty="0">
                <a:solidFill>
                  <a:srgbClr val="0000CC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0338388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305800" cy="794352"/>
          </a:xfrm>
        </p:spPr>
        <p:txBody>
          <a:bodyPr>
            <a:normAutofit/>
          </a:bodyPr>
          <a:lstStyle/>
          <a:p>
            <a:pPr algn="ctr"/>
            <a:r>
              <a:rPr lang="pl-PL" sz="3200" b="1" dirty="0"/>
              <a:t>Nauka kodowania poprzez znane gry</a:t>
            </a:r>
          </a:p>
        </p:txBody>
      </p:sp>
      <p:pic>
        <p:nvPicPr>
          <p:cNvPr id="4098" name="image32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396" y="1460754"/>
            <a:ext cx="13208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7" name="image59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2881" y="1560766"/>
            <a:ext cx="1695450" cy="157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010479" y="1855171"/>
            <a:ext cx="4896544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</a:rPr>
              <a:t>Popularna gra </a:t>
            </a:r>
            <a:r>
              <a:rPr kumimoji="0" lang="pl-PL" altLang="pl-PL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</a:rPr>
              <a:t>MINECRAFT</a:t>
            </a:r>
            <a:r>
              <a:rPr kumimoji="0" lang="pl-PL" altLang="pl-PL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</a:rPr>
              <a:t>, w której należy użyć bloków kodu, by zabrać </a:t>
            </a:r>
            <a:r>
              <a:rPr kumimoji="0" lang="pl-PL" altLang="pl-PL" sz="2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</a:rPr>
              <a:t>Steva</a:t>
            </a:r>
            <a:r>
              <a:rPr kumimoji="0" lang="pl-PL" altLang="pl-PL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</a:rPr>
              <a:t> lub </a:t>
            </a:r>
            <a:r>
              <a:rPr kumimoji="0" lang="pl-PL" altLang="pl-PL" sz="2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</a:rPr>
              <a:t>Alexa</a:t>
            </a:r>
            <a:r>
              <a:rPr kumimoji="0" lang="pl-PL" altLang="pl-PL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</a:rPr>
              <a:t> na przygodę w świecie wirtualnym świecie.</a:t>
            </a:r>
            <a:endParaRPr kumimoji="0" lang="pl-PL" altLang="pl-PL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612397" y="3097062"/>
            <a:ext cx="808894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</a:rPr>
              <a:t>Gra polega na ułożeniu skryptów zgodnie z poleceniami zamieszczonymi na każdym z 14 poziomów.</a:t>
            </a:r>
            <a:endParaRPr kumimoji="0" lang="pl-PL" altLang="pl-PL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2385555" y="1395903"/>
            <a:ext cx="41463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b="1" dirty="0">
                <a:hlinkClick r:id="rId5"/>
              </a:rPr>
              <a:t>https://code.org/minecraft</a:t>
            </a:r>
            <a:r>
              <a:rPr lang="pl-PL" sz="2400" b="1" dirty="0"/>
              <a:t> </a:t>
            </a:r>
          </a:p>
        </p:txBody>
      </p:sp>
      <p:sp>
        <p:nvSpPr>
          <p:cNvPr id="6" name="Prostokąt 5"/>
          <p:cNvSpPr/>
          <p:nvPr/>
        </p:nvSpPr>
        <p:spPr>
          <a:xfrm>
            <a:off x="585247" y="4325581"/>
            <a:ext cx="810308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pl-PL" b="1" dirty="0">
                <a:solidFill>
                  <a:srgbClr val="0070C0"/>
                </a:solidFill>
              </a:rPr>
              <a:t>UWAGA</a:t>
            </a:r>
          </a:p>
          <a:p>
            <a:pPr lvl="1" algn="just">
              <a:defRPr/>
            </a:pPr>
            <a:r>
              <a:rPr lang="pl-PL" b="1" dirty="0">
                <a:solidFill>
                  <a:srgbClr val="0070C0"/>
                </a:solidFill>
              </a:rPr>
              <a:t>Możemy zaproponować dzieciom grę MINECRAFT. Uczniowie w tym wieku mają bardzo dobrze rozwinięte zachowania intuicyjne, jeżeli chodzi o środowisko gier. Szybko poznają zasady i w pożyteczny sposób spędzą wolny czas w domu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3820188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305800" cy="794352"/>
          </a:xfrm>
        </p:spPr>
        <p:txBody>
          <a:bodyPr>
            <a:normAutofit/>
          </a:bodyPr>
          <a:lstStyle/>
          <a:p>
            <a:pPr algn="ctr"/>
            <a:r>
              <a:rPr lang="pl-PL" sz="3200" b="1" dirty="0"/>
              <a:t>Nauka kodowania poprzez znane gry</a:t>
            </a:r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 rotWithShape="1">
          <a:blip r:embed="rId3"/>
          <a:srcRect l="12200" t="26188" r="13776" b="26189"/>
          <a:stretch/>
        </p:blipFill>
        <p:spPr>
          <a:xfrm>
            <a:off x="947110" y="2082169"/>
            <a:ext cx="6930151" cy="3065351"/>
          </a:xfrm>
          <a:prstGeom prst="rect">
            <a:avLst/>
          </a:prstGeom>
        </p:spPr>
      </p:pic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339899" y="1486205"/>
            <a:ext cx="808894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</a:rPr>
              <a:t>GWIEZDNE WOJNY – gra Star Wars</a:t>
            </a:r>
            <a:endParaRPr kumimoji="0" lang="pl-PL" altLang="pl-PL" sz="3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395535" y="5668178"/>
            <a:ext cx="803330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2000" dirty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</a:rPr>
              <a:t>Tworzenie własnej gry, czyli programowanie </a:t>
            </a:r>
            <a:r>
              <a:rPr lang="pl-PL" sz="2000" dirty="0" err="1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</a:rPr>
              <a:t>droidów</a:t>
            </a:r>
            <a:r>
              <a:rPr lang="pl-PL" sz="2000" dirty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</a:rPr>
              <a:t> i konstruowanie Star Wars w galaktyce.</a:t>
            </a:r>
          </a:p>
        </p:txBody>
      </p:sp>
      <p:sp>
        <p:nvSpPr>
          <p:cNvPr id="4" name="Prostokąt 3"/>
          <p:cNvSpPr/>
          <p:nvPr/>
        </p:nvSpPr>
        <p:spPr>
          <a:xfrm>
            <a:off x="339899" y="5016390"/>
            <a:ext cx="39542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b="1" dirty="0">
                <a:hlinkClick r:id="rId4"/>
              </a:rPr>
              <a:t>https://code.org/starwars</a:t>
            </a:r>
            <a:r>
              <a:rPr lang="pl-PL" sz="24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5790430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305800" cy="794352"/>
          </a:xfrm>
        </p:spPr>
        <p:txBody>
          <a:bodyPr>
            <a:normAutofit/>
          </a:bodyPr>
          <a:lstStyle/>
          <a:p>
            <a:pPr algn="ctr"/>
            <a:r>
              <a:rPr lang="pl-PL" sz="3200" b="1" dirty="0"/>
              <a:t>Nauka kodowania poprzez znane gry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115616" y="267307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 rotWithShape="1">
          <a:blip r:embed="rId2"/>
          <a:srcRect t="16384" b="13583"/>
          <a:stretch/>
        </p:blipFill>
        <p:spPr>
          <a:xfrm>
            <a:off x="0" y="2564904"/>
            <a:ext cx="9144000" cy="3960440"/>
          </a:xfrm>
          <a:prstGeom prst="rect">
            <a:avLst/>
          </a:prstGeom>
        </p:spPr>
      </p:pic>
      <p:sp>
        <p:nvSpPr>
          <p:cNvPr id="4" name="pole tekstowe 3"/>
          <p:cNvSpPr txBox="1"/>
          <p:nvPr/>
        </p:nvSpPr>
        <p:spPr>
          <a:xfrm>
            <a:off x="1475656" y="1717909"/>
            <a:ext cx="5832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err="1"/>
              <a:t>Flappy</a:t>
            </a:r>
            <a:r>
              <a:rPr lang="pl-PL" sz="2000" b="1" dirty="0"/>
              <a:t> </a:t>
            </a:r>
            <a:r>
              <a:rPr lang="pl-PL" sz="2000" b="1" dirty="0" err="1"/>
              <a:t>Code</a:t>
            </a:r>
            <a:r>
              <a:rPr lang="pl-PL" sz="2000" b="1" dirty="0"/>
              <a:t> </a:t>
            </a:r>
            <a:r>
              <a:rPr lang="pl-PL" dirty="0"/>
              <a:t>– konstruowanie własnej gry i jej zasad.</a:t>
            </a:r>
          </a:p>
        </p:txBody>
      </p:sp>
    </p:spTree>
    <p:extLst>
      <p:ext uri="{BB962C8B-B14F-4D97-AF65-F5344CB8AC3E}">
        <p14:creationId xmlns:p14="http://schemas.microsoft.com/office/powerpoint/2010/main" val="345011773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2276" y="764704"/>
            <a:ext cx="8712968" cy="722344"/>
          </a:xfrm>
        </p:spPr>
        <p:txBody>
          <a:bodyPr>
            <a:noAutofit/>
          </a:bodyPr>
          <a:lstStyle/>
          <a:p>
            <a:pPr algn="ctr"/>
            <a:r>
              <a:rPr lang="pl-PL" sz="3200" b="1" dirty="0"/>
              <a:t>Darmowy program do nauki programowania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10721" y="1935480"/>
            <a:ext cx="8376079" cy="4389120"/>
          </a:xfrm>
        </p:spPr>
        <p:txBody>
          <a:bodyPr>
            <a:normAutofit/>
          </a:bodyPr>
          <a:lstStyle/>
          <a:p>
            <a:pPr algn="just"/>
            <a:r>
              <a:rPr lang="pl-PL" b="1" dirty="0"/>
              <a:t>SCRATCH</a:t>
            </a:r>
            <a:r>
              <a:rPr lang="pl-PL" dirty="0"/>
              <a:t> – </a:t>
            </a:r>
            <a:r>
              <a:rPr lang="pl-PL" sz="2000" dirty="0"/>
              <a:t>to program, który ze względu na nowe podejście do sposobu tworzenia aplikacji ma duży potencjał dydaktyczny. Jasna </a:t>
            </a:r>
            <a:br>
              <a:rPr lang="pl-PL" sz="2000" dirty="0"/>
            </a:br>
            <a:r>
              <a:rPr lang="pl-PL" sz="2000" dirty="0"/>
              <a:t>i przemyślana struktura programu w edytorze bloczków bardzo dobrze wspomaga uczenie myślenia algorytmicznego. Pozwala na proste tworzenie aplikacji mogących wykorzystywać dźwięki, rysować, porównywać kolory oraz projektować gry i  proste aplikacje. </a:t>
            </a:r>
            <a:br>
              <a:rPr lang="pl-PL" sz="2000" dirty="0"/>
            </a:br>
            <a:r>
              <a:rPr lang="pl-PL" sz="2000" dirty="0"/>
              <a:t>W </a:t>
            </a:r>
            <a:r>
              <a:rPr lang="pl-PL" sz="2000" dirty="0" err="1"/>
              <a:t>Scratchu</a:t>
            </a:r>
            <a:r>
              <a:rPr lang="pl-PL" sz="2000" dirty="0"/>
              <a:t> buduje się w edytorze bloków funkcjonalnych w języku polskim.</a:t>
            </a:r>
          </a:p>
          <a:p>
            <a:pPr>
              <a:buNone/>
            </a:pPr>
            <a:endParaRPr lang="pl-PL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06065"/>
            <a:ext cx="4045255" cy="1936134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4957654" y="5304800"/>
            <a:ext cx="37291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>
                <a:solidFill>
                  <a:schemeClr val="accent1">
                    <a:lumMod val="75000"/>
                  </a:schemeClr>
                </a:solidFill>
                <a:hlinkClick r:id="rId4"/>
              </a:rPr>
              <a:t>https://scratch.mit.edu/</a:t>
            </a:r>
            <a:r>
              <a:rPr lang="pl-PL" sz="2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939036" y="745176"/>
            <a:ext cx="69127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000" b="1" dirty="0" err="1"/>
              <a:t>Scratch</a:t>
            </a:r>
            <a:r>
              <a:rPr lang="pl-PL" sz="2000" b="1" dirty="0"/>
              <a:t> - podstawy pracy z programem </a:t>
            </a:r>
            <a:br>
              <a:rPr lang="pl-PL" sz="2000" b="1" dirty="0"/>
            </a:br>
            <a:r>
              <a:rPr lang="pl-PL" sz="2000" b="1" dirty="0"/>
              <a:t>– filmy edukacyjne, poradniki multimedialne</a:t>
            </a:r>
          </a:p>
          <a:p>
            <a:pPr algn="ctr"/>
            <a:r>
              <a:rPr lang="pl-PL" sz="2000" b="1" dirty="0"/>
              <a:t> </a:t>
            </a:r>
            <a:r>
              <a:rPr lang="pl-PL" sz="2000" b="1" dirty="0">
                <a:hlinkClick r:id="rId3"/>
              </a:rPr>
              <a:t>https://www.youtube.com/watch?v=NyUO-pIcqbo</a:t>
            </a:r>
            <a:r>
              <a:rPr lang="pl-PL" sz="2000" b="1" dirty="0"/>
              <a:t> </a:t>
            </a:r>
          </a:p>
        </p:txBody>
      </p:sp>
      <p:grpSp>
        <p:nvGrpSpPr>
          <p:cNvPr id="3" name="Grupa 2"/>
          <p:cNvGrpSpPr/>
          <p:nvPr/>
        </p:nvGrpSpPr>
        <p:grpSpPr>
          <a:xfrm>
            <a:off x="107504" y="2204864"/>
            <a:ext cx="8575832" cy="4001269"/>
            <a:chOff x="179512" y="2359110"/>
            <a:chExt cx="8719848" cy="3806194"/>
          </a:xfrm>
        </p:grpSpPr>
        <p:pic>
          <p:nvPicPr>
            <p:cNvPr id="5" name="Obraz 4"/>
            <p:cNvPicPr>
              <a:picLocks noChangeAspect="1"/>
            </p:cNvPicPr>
            <p:nvPr/>
          </p:nvPicPr>
          <p:blipFill rotWithShape="1">
            <a:blip r:embed="rId4"/>
            <a:srcRect l="14194" t="24784" r="10752" b="25097"/>
            <a:stretch/>
          </p:blipFill>
          <p:spPr>
            <a:xfrm>
              <a:off x="179512" y="2420888"/>
              <a:ext cx="8719848" cy="3744416"/>
            </a:xfrm>
            <a:prstGeom prst="rect">
              <a:avLst/>
            </a:prstGeom>
          </p:spPr>
        </p:pic>
        <p:pic>
          <p:nvPicPr>
            <p:cNvPr id="6" name="Obraz 5"/>
            <p:cNvPicPr>
              <a:picLocks noChangeAspect="1"/>
            </p:cNvPicPr>
            <p:nvPr/>
          </p:nvPicPr>
          <p:blipFill rotWithShape="1">
            <a:blip r:embed="rId5"/>
            <a:srcRect l="58663" t="35994" r="12988" b="23387"/>
            <a:stretch/>
          </p:blipFill>
          <p:spPr>
            <a:xfrm>
              <a:off x="5364088" y="2359110"/>
              <a:ext cx="3312368" cy="26682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0900225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43543" y="908720"/>
            <a:ext cx="8229600" cy="710952"/>
          </a:xfrm>
        </p:spPr>
        <p:txBody>
          <a:bodyPr>
            <a:noAutofit/>
          </a:bodyPr>
          <a:lstStyle/>
          <a:p>
            <a:pPr algn="ctr"/>
            <a:r>
              <a:rPr lang="pl-PL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Praca w wizualnym środowisku programowania SCRATCH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75389" y="2852936"/>
            <a:ext cx="8229600" cy="3428158"/>
          </a:xfrm>
        </p:spPr>
        <p:txBody>
          <a:bodyPr>
            <a:normAutofit/>
          </a:bodyPr>
          <a:lstStyle/>
          <a:p>
            <a:pPr marL="393192" lvl="1" indent="0" algn="just">
              <a:buNone/>
            </a:pPr>
            <a:r>
              <a:rPr lang="pl-PL" sz="2000" b="1" i="1" dirty="0">
                <a:solidFill>
                  <a:srgbClr val="0070C0"/>
                </a:solidFill>
              </a:rPr>
              <a:t>WSKAZÓWKA</a:t>
            </a:r>
          </a:p>
          <a:p>
            <a:pPr marL="393192" lvl="1" indent="0" algn="just">
              <a:buNone/>
            </a:pPr>
            <a:r>
              <a:rPr lang="pl-PL" sz="2000" i="1" dirty="0">
                <a:solidFill>
                  <a:srgbClr val="0070C0"/>
                </a:solidFill>
              </a:rPr>
              <a:t>„Podczas zajęć zwracamy uczniom uwagę, by zapisywali swoją pracę. Za pierwszym razem demonstrujemy, jak zapisać projekt i dbamy, by nie zapominali tego robić. Jest to bardzo ważny element zajęć. Zapisanie projektu w swoim folderze i zamieszczenie go później w Studio </a:t>
            </a:r>
            <a:r>
              <a:rPr lang="pl-PL" sz="2000" i="1" dirty="0" err="1">
                <a:solidFill>
                  <a:srgbClr val="0070C0"/>
                </a:solidFill>
              </a:rPr>
              <a:t>Scratch</a:t>
            </a:r>
            <a:r>
              <a:rPr lang="pl-PL" sz="2000" i="1" dirty="0">
                <a:solidFill>
                  <a:srgbClr val="0070C0"/>
                </a:solidFill>
              </a:rPr>
              <a:t>, pozwoli uczniom na pochwalenie się rodzicom swoją pracą po powrocie do domu, a także pracę online nad tym projektem w domu”.</a:t>
            </a:r>
            <a:endParaRPr lang="pl-PL" sz="1600" dirty="0">
              <a:solidFill>
                <a:srgbClr val="0070C0"/>
              </a:solidFill>
            </a:endParaRPr>
          </a:p>
          <a:p>
            <a:pPr algn="just"/>
            <a:endParaRPr lang="pl-PL" sz="2000" b="1" i="1" dirty="0">
              <a:solidFill>
                <a:srgbClr val="FF0000"/>
              </a:solidFill>
            </a:endParaRPr>
          </a:p>
          <a:p>
            <a:pPr algn="just"/>
            <a:endParaRPr lang="pl-PL" sz="2400" dirty="0"/>
          </a:p>
          <a:p>
            <a:pPr algn="just"/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2887311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578328"/>
          </a:xfrm>
        </p:spPr>
        <p:txBody>
          <a:bodyPr>
            <a:noAutofit/>
          </a:bodyPr>
          <a:lstStyle/>
          <a:p>
            <a:pPr algn="ctr"/>
            <a:r>
              <a:rPr lang="pl-PL" sz="3200" b="1" dirty="0"/>
              <a:t>Założenia programowe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12568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pl-PL" dirty="0"/>
              <a:t>	Powodzenie realizacji programowania w szkołach zależeć będzie od gotowości i przygotowania nauczycieli do przeprowadzenia takich zajęć. Nauczyciele mają doświadczenie </a:t>
            </a:r>
            <a:br>
              <a:rPr lang="pl-PL" dirty="0"/>
            </a:br>
            <a:r>
              <a:rPr lang="pl-PL" dirty="0"/>
              <a:t>w prowadzeniu wydzielonych zajęć informatycznych (przynajmniej w zakresie TIK) i wielu ma przygotowanie informatyczne wyniesione ze studiów na kierunkach informatycznych. Jednak wielu musi podnieść swoje kompetencje do poziomu umożliwiającego realizację programowania w języku  informatycznym.  </a:t>
            </a:r>
          </a:p>
          <a:p>
            <a:pPr marL="0" indent="0" algn="just">
              <a:buNone/>
            </a:pPr>
            <a:endParaRPr lang="pl-PL" sz="900" dirty="0"/>
          </a:p>
          <a:p>
            <a:pPr marL="0" indent="0" algn="just">
              <a:buNone/>
            </a:pPr>
            <a:r>
              <a:rPr lang="pl-PL" dirty="0"/>
              <a:t>Proponowany program szkolenia kompetencji cyfrowych wychodzi naprzeciw oczekiwaniom współczesnych nauczycieli oraz uczniów i jest adresowany do nauczycieli edukacji wczesnoszkolnej. Ma stanowić </a:t>
            </a:r>
            <a:r>
              <a:rPr lang="pl-PL" b="1" dirty="0"/>
              <a:t>wsparcie dla ich rozwoju</a:t>
            </a:r>
            <a:r>
              <a:rPr lang="pl-PL" dirty="0"/>
              <a:t> w zakresie kompetencji do nauczania informatyki w szkołach. Program jednocześnie określa kompetencje cyfrowe nauczycieli i uczniów, cele kształcenia,  treści nauczania, metody i formy pracy, sposoby osiągania celów, warunki wdrażania oraz przykładowe scenariusze zajęć z programowania </a:t>
            </a:r>
            <a:br>
              <a:rPr lang="pl-PL" dirty="0"/>
            </a:br>
            <a:r>
              <a:rPr lang="pl-PL" dirty="0"/>
              <a:t>w klasach I-III szkoły podstawowej w środowisku SCRATCH. </a:t>
            </a:r>
          </a:p>
        </p:txBody>
      </p:sp>
    </p:spTree>
    <p:extLst>
      <p:ext uri="{BB962C8B-B14F-4D97-AF65-F5344CB8AC3E}">
        <p14:creationId xmlns:p14="http://schemas.microsoft.com/office/powerpoint/2010/main" val="89091064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1043608" y="980728"/>
            <a:ext cx="69127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000" b="1" dirty="0" err="1"/>
              <a:t>Scratch</a:t>
            </a:r>
            <a:r>
              <a:rPr lang="pl-PL" sz="2000" b="1" dirty="0"/>
              <a:t> - podstawy pracy z programem </a:t>
            </a:r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068960"/>
            <a:ext cx="2057400" cy="2219325"/>
          </a:xfrm>
          <a:prstGeom prst="rect">
            <a:avLst/>
          </a:prstGeom>
        </p:spPr>
      </p:pic>
      <p:sp>
        <p:nvSpPr>
          <p:cNvPr id="8" name="Objaśnienie w chmurce 7"/>
          <p:cNvSpPr/>
          <p:nvPr/>
        </p:nvSpPr>
        <p:spPr>
          <a:xfrm>
            <a:off x="3347864" y="1628800"/>
            <a:ext cx="4742384" cy="1656184"/>
          </a:xfrm>
          <a:prstGeom prst="cloudCallout">
            <a:avLst>
              <a:gd name="adj1" fmla="val -60142"/>
              <a:gd name="adj2" fmla="val 9016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hlinkClick r:id="rId4"/>
              </a:rPr>
              <a:t>Zapraszam na pokaz </a:t>
            </a:r>
            <a:r>
              <a:rPr lang="pl-PL" sz="2000" b="1">
                <a:solidFill>
                  <a:schemeClr val="tx1"/>
                </a:solidFill>
                <a:hlinkClick r:id="rId4"/>
              </a:rPr>
              <a:t>moich możliwości</a:t>
            </a:r>
            <a:endParaRPr lang="pl-PL" sz="2000" b="1">
              <a:solidFill>
                <a:schemeClr val="tx1"/>
              </a:solidFill>
            </a:endParaRPr>
          </a:p>
          <a:p>
            <a:pPr algn="ctr"/>
            <a:r>
              <a:rPr lang="pl-PL" b="1">
                <a:solidFill>
                  <a:schemeClr val="tx1"/>
                </a:solidFill>
              </a:rPr>
              <a:t>Mam do Państwa krótkie pytanie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539552" y="5549661"/>
            <a:ext cx="820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pl-PL"/>
              <a:t>Scratch to także serwis społecznościowy, pozwalający każdemu na umieszczanie stworzonych w tym języku programów, dyskutowanie o nich oraz oglądanie </a:t>
            </a:r>
            <a:br>
              <a:rPr lang="pl-PL"/>
            </a:br>
            <a:r>
              <a:rPr lang="pl-PL"/>
              <a:t>i pobieranie prac stworzonych przez innych użytkowników tego serwisu.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52272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4690864" cy="578328"/>
          </a:xfrm>
        </p:spPr>
        <p:txBody>
          <a:bodyPr>
            <a:normAutofit fontScale="90000"/>
          </a:bodyPr>
          <a:lstStyle/>
          <a:p>
            <a:pPr algn="ctr"/>
            <a:r>
              <a:rPr lang="pl-PL" sz="3600" b="1" dirty="0"/>
              <a:t>Przykład zadania </a:t>
            </a:r>
          </a:p>
        </p:txBody>
      </p:sp>
      <p:pic>
        <p:nvPicPr>
          <p:cNvPr id="5122" name="image2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1" y="1346887"/>
            <a:ext cx="2304256" cy="2098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1" name="image20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8660" y="3797840"/>
            <a:ext cx="4427159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41313" y="1876846"/>
            <a:ext cx="4086671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2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tabLst/>
            </a:pPr>
            <a:r>
              <a:rPr kumimoji="0" lang="pl-PL" altLang="pl-PL" b="1" u="none" strike="noStrike" cap="none" normalizeH="0" baseline="0" dirty="0" bmk="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Kwadrat o boku 100 kroków:</a:t>
            </a:r>
            <a:endParaRPr kumimoji="0" lang="pl-PL" altLang="pl-PL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pl-PL" altLang="pl-PL" b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Wspólne opracowanie listy kroków do narysowania kwadratu:</a:t>
            </a:r>
            <a:endParaRPr kumimoji="0" lang="pl-PL" altLang="pl-PL" b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●"/>
              <a:tabLst/>
            </a:pPr>
            <a:r>
              <a:rPr kumimoji="0" lang="pl-PL" altLang="pl-PL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przesuń 100,</a:t>
            </a:r>
            <a:endParaRPr kumimoji="0" lang="pl-PL" altLang="pl-PL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●"/>
              <a:tabLst/>
            </a:pPr>
            <a:r>
              <a:rPr kumimoji="0" lang="pl-PL" altLang="pl-PL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obróć o  90 stopni,</a:t>
            </a:r>
            <a:endParaRPr kumimoji="0" lang="pl-PL" altLang="pl-PL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●"/>
              <a:tabLst/>
            </a:pPr>
            <a:r>
              <a:rPr kumimoji="0" lang="pl-PL" altLang="pl-PL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przesuń 100,</a:t>
            </a:r>
            <a:endParaRPr kumimoji="0" lang="pl-PL" altLang="pl-PL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●"/>
              <a:tabLst/>
            </a:pPr>
            <a:r>
              <a:rPr kumimoji="0" lang="pl-PL" altLang="pl-PL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obróć o  90 stopni</a:t>
            </a:r>
            <a:endParaRPr kumimoji="0" lang="pl-PL" altLang="pl-PL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●"/>
              <a:tabLst/>
            </a:pPr>
            <a:r>
              <a:rPr kumimoji="0" lang="pl-PL" altLang="pl-PL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przesuń 100,</a:t>
            </a:r>
            <a:endParaRPr kumimoji="0" lang="pl-PL" altLang="pl-PL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●"/>
              <a:tabLst/>
            </a:pPr>
            <a:r>
              <a:rPr kumimoji="0" lang="pl-PL" altLang="pl-PL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obróć o  90 stopni</a:t>
            </a:r>
            <a:endParaRPr kumimoji="0" lang="pl-PL" altLang="pl-PL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●"/>
              <a:tabLst/>
            </a:pPr>
            <a:r>
              <a:rPr kumimoji="0" lang="pl-PL" altLang="pl-PL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przesuń 100,</a:t>
            </a:r>
            <a:endParaRPr kumimoji="0" lang="pl-PL" altLang="pl-PL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●"/>
              <a:tabLst/>
            </a:pPr>
            <a:r>
              <a:rPr kumimoji="0" lang="pl-PL" altLang="pl-PL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obróć o  90 stopni</a:t>
            </a:r>
            <a:endParaRPr kumimoji="0" lang="pl-PL" altLang="pl-PL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wprowadzenie skryptu do programu (programowanie duszka na rysowanie kwadratu):</a:t>
            </a:r>
            <a:endParaRPr kumimoji="0" lang="pl-PL" altLang="pl-PL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41313" y="35528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6" name="Strzałka w prawo 5"/>
          <p:cNvSpPr/>
          <p:nvPr/>
        </p:nvSpPr>
        <p:spPr>
          <a:xfrm>
            <a:off x="3347864" y="4630861"/>
            <a:ext cx="978408" cy="4846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7168534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4690864" cy="578328"/>
          </a:xfrm>
        </p:spPr>
        <p:txBody>
          <a:bodyPr>
            <a:normAutofit fontScale="90000"/>
          </a:bodyPr>
          <a:lstStyle/>
          <a:p>
            <a:pPr algn="ctr"/>
            <a:r>
              <a:rPr lang="pl-PL" sz="3600" b="1" dirty="0"/>
              <a:t>Przykład zadania c.d.</a:t>
            </a:r>
          </a:p>
        </p:txBody>
      </p:sp>
      <p:pic>
        <p:nvPicPr>
          <p:cNvPr id="5122" name="image2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20" y="3072513"/>
            <a:ext cx="2686552" cy="2050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rostokąt 2"/>
          <p:cNvSpPr/>
          <p:nvPr/>
        </p:nvSpPr>
        <p:spPr>
          <a:xfrm>
            <a:off x="578673" y="1644631"/>
            <a:ext cx="81591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b="1" dirty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</a:rPr>
              <a:t>Uproszczenie procedury rysowania kwadratu o boku 100 kroków</a:t>
            </a:r>
          </a:p>
        </p:txBody>
      </p:sp>
      <p:pic>
        <p:nvPicPr>
          <p:cNvPr id="10" name="image68.png"/>
          <p:cNvPicPr/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769745" y="2378657"/>
            <a:ext cx="5729808" cy="2666872"/>
          </a:xfrm>
          <a:prstGeom prst="rect">
            <a:avLst/>
          </a:prstGeom>
          <a:ln/>
        </p:spPr>
      </p:pic>
      <p:sp>
        <p:nvSpPr>
          <p:cNvPr id="8" name="Prostokąt 7"/>
          <p:cNvSpPr/>
          <p:nvPr/>
        </p:nvSpPr>
        <p:spPr>
          <a:xfrm>
            <a:off x="434657" y="5174340"/>
            <a:ext cx="8064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71755" algn="just">
              <a:spcAft>
                <a:spcPts val="0"/>
              </a:spcAft>
            </a:pPr>
            <a:r>
              <a:rPr lang="pl-PL" dirty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</a:rPr>
              <a:t>W tym przypadku z zakładki KONTROLA wykorzystano bloczek POWTÓRZ, który w pętli 4 powtórzeń znacznie skrócił skrypt rysowania kwadratu </a:t>
            </a:r>
            <a:endParaRPr lang="pl-PL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pl-PL" b="1" dirty="0">
                <a:solidFill>
                  <a:srgbClr val="0070C0"/>
                </a:solidFill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pl-PL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9" name="Obraz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401231" y="5685130"/>
            <a:ext cx="1098322" cy="1087454"/>
          </a:xfrm>
          <a:prstGeom prst="rect">
            <a:avLst/>
          </a:prstGeom>
        </p:spPr>
      </p:pic>
      <p:sp>
        <p:nvSpPr>
          <p:cNvPr id="11" name="Objaśnienie w chmurce 10"/>
          <p:cNvSpPr/>
          <p:nvPr/>
        </p:nvSpPr>
        <p:spPr>
          <a:xfrm>
            <a:off x="4572000" y="5824198"/>
            <a:ext cx="2419498" cy="804565"/>
          </a:xfrm>
          <a:prstGeom prst="cloudCallout">
            <a:avLst>
              <a:gd name="adj1" fmla="val 73122"/>
              <a:gd name="adj2" fmla="val -2617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b="1" dirty="0">
                <a:solidFill>
                  <a:schemeClr val="tx1"/>
                </a:solidFill>
                <a:hlinkClick r:id="rId5"/>
              </a:rPr>
              <a:t>A TERAZ PREZENTACJA</a:t>
            </a:r>
            <a:endParaRPr lang="pl-PL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295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4690864" cy="578328"/>
          </a:xfrm>
        </p:spPr>
        <p:txBody>
          <a:bodyPr>
            <a:normAutofit fontScale="90000"/>
          </a:bodyPr>
          <a:lstStyle/>
          <a:p>
            <a:pPr algn="ctr"/>
            <a:r>
              <a:rPr lang="pl-PL" sz="3600" b="1" dirty="0"/>
              <a:t>Przykład zadania c.d.</a:t>
            </a:r>
          </a:p>
        </p:txBody>
      </p:sp>
      <p:sp>
        <p:nvSpPr>
          <p:cNvPr id="4" name="Prostokąt 3"/>
          <p:cNvSpPr/>
          <p:nvPr/>
        </p:nvSpPr>
        <p:spPr>
          <a:xfrm>
            <a:off x="323528" y="1556792"/>
            <a:ext cx="8496943" cy="321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algn="just">
              <a:lnSpc>
                <a:spcPct val="110000"/>
              </a:lnSpc>
              <a:spcAft>
                <a:spcPts val="600"/>
              </a:spcAft>
              <a:buFont typeface="Times New Roman" panose="02020603050405020304" pitchFamily="18" charset="0"/>
              <a:buChar char="-"/>
            </a:pPr>
            <a:r>
              <a:rPr lang="pl-PL" sz="2000" b="1" u="sng" dirty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hlinkClick r:id="rId2"/>
              </a:rPr>
              <a:t>https://www.youtube.com/watch?v=8s9MMEQ98Vw</a:t>
            </a:r>
            <a:r>
              <a:rPr lang="pl-PL" sz="2000" b="1" dirty="0"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pl-PL" sz="2000" dirty="0">
                <a:latin typeface="Calibri" panose="020F0502020204030204" pitchFamily="34" charset="0"/>
                <a:ea typeface="Times New Roman" panose="02020603050405020304" pitchFamily="18" charset="0"/>
              </a:rPr>
              <a:t>- tutorial na temat: </a:t>
            </a:r>
            <a:r>
              <a:rPr lang="pl-PL" sz="2000" i="1" dirty="0">
                <a:latin typeface="Calibri" panose="020F0502020204030204" pitchFamily="34" charset="0"/>
                <a:ea typeface="Times New Roman" panose="02020603050405020304" pitchFamily="18" charset="0"/>
              </a:rPr>
              <a:t>Ping Pong - tworzenie gry dla 2 osób w </a:t>
            </a:r>
            <a:r>
              <a:rPr lang="pl-PL" sz="2000" i="1" dirty="0" err="1">
                <a:latin typeface="Calibri" panose="020F0502020204030204" pitchFamily="34" charset="0"/>
                <a:ea typeface="Times New Roman" panose="02020603050405020304" pitchFamily="18" charset="0"/>
              </a:rPr>
              <a:t>Scratch</a:t>
            </a:r>
            <a:endParaRPr lang="pl-PL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 algn="just">
              <a:lnSpc>
                <a:spcPct val="110000"/>
              </a:lnSpc>
              <a:spcAft>
                <a:spcPts val="600"/>
              </a:spcAft>
              <a:buFont typeface="Times New Roman" panose="02020603050405020304" pitchFamily="18" charset="0"/>
              <a:buChar char="-"/>
            </a:pPr>
            <a:r>
              <a:rPr lang="pl-PL" sz="2000" b="1" dirty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hlinkClick r:id="rId3"/>
              </a:rPr>
              <a:t>https://www.youtube.com/watch?v=c1cjAuDDr_w</a:t>
            </a:r>
            <a:r>
              <a:rPr lang="pl-PL" sz="2000" b="1" dirty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pl-PL" sz="2000" b="1" dirty="0"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pl-PL" sz="2000" dirty="0">
                <a:latin typeface="Calibri" panose="020F0502020204030204" pitchFamily="34" charset="0"/>
                <a:ea typeface="Times New Roman" panose="02020603050405020304" pitchFamily="18" charset="0"/>
              </a:rPr>
              <a:t>– nagrane zajęcia edukacyjne z informatyki „Programowanie w </a:t>
            </a:r>
            <a:r>
              <a:rPr lang="pl-PL" sz="20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Scratchu</a:t>
            </a:r>
            <a:r>
              <a:rPr lang="pl-PL" sz="2000" dirty="0">
                <a:latin typeface="Calibri" panose="020F0502020204030204" pitchFamily="34" charset="0"/>
                <a:ea typeface="Times New Roman" panose="02020603050405020304" pitchFamily="18" charset="0"/>
              </a:rPr>
              <a:t>” – Ćwiczenie: </a:t>
            </a:r>
            <a:r>
              <a:rPr lang="pl-PL" sz="20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Scratch</a:t>
            </a:r>
            <a:r>
              <a:rPr lang="pl-PL" sz="2000" dirty="0">
                <a:latin typeface="Calibri" panose="020F0502020204030204" pitchFamily="34" charset="0"/>
                <a:ea typeface="Times New Roman" panose="02020603050405020304" pitchFamily="18" charset="0"/>
              </a:rPr>
              <a:t> - KOT W LABIRYNCIE. Do tej lekcji oraz innych udostępniono również zasoby z pomocami dydaktycznymi na blogu na oficjalnej stronie </a:t>
            </a:r>
            <a:r>
              <a:rPr lang="pl-PL" sz="20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Scratcha</a:t>
            </a:r>
            <a:r>
              <a:rPr lang="pl-PL" sz="2000" dirty="0"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pl-PL" sz="2000" b="1" u="sng" dirty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hlinkClick r:id="rId4"/>
              </a:rPr>
              <a:t>http://scratch-krok-po-kroku.blogspot.com/</a:t>
            </a:r>
            <a:r>
              <a:rPr lang="pl-PL" sz="2000" b="1" dirty="0">
                <a:latin typeface="Calibri" panose="020F0502020204030204" pitchFamily="34" charset="0"/>
                <a:ea typeface="Times New Roman" panose="02020603050405020304" pitchFamily="18" charset="0"/>
              </a:rPr>
              <a:t>. </a:t>
            </a:r>
            <a:r>
              <a:rPr lang="pl-PL" sz="2000" dirty="0">
                <a:latin typeface="Calibri" panose="020F0502020204030204" pitchFamily="34" charset="0"/>
                <a:ea typeface="Times New Roman" panose="02020603050405020304" pitchFamily="18" charset="0"/>
              </a:rPr>
              <a:t>Na tym blogu znajdują się również testy jednej odpowiedzi w wersji online oraz wiele przykładów na różne zadania w </a:t>
            </a:r>
            <a:r>
              <a:rPr lang="pl-PL" sz="20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Scratchu</a:t>
            </a:r>
            <a:r>
              <a:rPr lang="pl-PL" sz="2000" dirty="0">
                <a:latin typeface="Calibri" panose="020F0502020204030204" pitchFamily="34" charset="0"/>
                <a:ea typeface="Times New Roman" panose="02020603050405020304" pitchFamily="18" charset="0"/>
              </a:rPr>
              <a:t>.</a:t>
            </a:r>
            <a:endParaRPr lang="pl-PL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6401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4690864" cy="578328"/>
          </a:xfrm>
        </p:spPr>
        <p:txBody>
          <a:bodyPr>
            <a:normAutofit fontScale="90000"/>
          </a:bodyPr>
          <a:lstStyle/>
          <a:p>
            <a:pPr algn="ctr"/>
            <a:r>
              <a:rPr lang="pl-PL" sz="3600" b="1" dirty="0"/>
              <a:t>Test jednego wyboru</a:t>
            </a:r>
          </a:p>
        </p:txBody>
      </p:sp>
      <p:sp>
        <p:nvSpPr>
          <p:cNvPr id="4" name="Prostokąt 3"/>
          <p:cNvSpPr/>
          <p:nvPr/>
        </p:nvSpPr>
        <p:spPr>
          <a:xfrm>
            <a:off x="1507507" y="5373216"/>
            <a:ext cx="59463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dirty="0">
                <a:hlinkClick r:id="rId2"/>
              </a:rPr>
              <a:t>https://scratch.mit.edu/projects/33704418/</a:t>
            </a:r>
            <a:r>
              <a:rPr lang="pl-PL" sz="2400" dirty="0"/>
              <a:t> </a:t>
            </a: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 rotWithShape="1">
          <a:blip r:embed="rId3"/>
          <a:srcRect l="15350" t="21987" r="48425" b="9381"/>
          <a:stretch/>
        </p:blipFill>
        <p:spPr>
          <a:xfrm>
            <a:off x="2699792" y="1302554"/>
            <a:ext cx="3561738" cy="379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45422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3645024"/>
            <a:ext cx="2057400" cy="2219325"/>
          </a:xfrm>
          <a:prstGeom prst="rect">
            <a:avLst/>
          </a:prstGeom>
        </p:spPr>
      </p:pic>
      <p:sp>
        <p:nvSpPr>
          <p:cNvPr id="3" name="Objaśnienie w chmurce 2"/>
          <p:cNvSpPr/>
          <p:nvPr/>
        </p:nvSpPr>
        <p:spPr>
          <a:xfrm>
            <a:off x="4181128" y="1628800"/>
            <a:ext cx="3909120" cy="2479712"/>
          </a:xfrm>
          <a:prstGeom prst="cloudCallout">
            <a:avLst>
              <a:gd name="adj1" fmla="val -54938"/>
              <a:gd name="adj2" fmla="val 5861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>
                <a:solidFill>
                  <a:schemeClr val="tx1"/>
                </a:solidFill>
              </a:rPr>
              <a:t>Dziękuję za </a:t>
            </a:r>
            <a:br>
              <a:rPr lang="pl-PL" sz="3600" b="1" dirty="0">
                <a:solidFill>
                  <a:schemeClr val="tx1"/>
                </a:solidFill>
              </a:rPr>
            </a:br>
            <a:r>
              <a:rPr lang="pl-PL" sz="3600" b="1" dirty="0">
                <a:solidFill>
                  <a:schemeClr val="tx1"/>
                </a:solidFill>
              </a:rPr>
              <a:t>uwagę!</a:t>
            </a:r>
          </a:p>
        </p:txBody>
      </p:sp>
    </p:spTree>
    <p:extLst>
      <p:ext uri="{BB962C8B-B14F-4D97-AF65-F5344CB8AC3E}">
        <p14:creationId xmlns:p14="http://schemas.microsoft.com/office/powerpoint/2010/main" val="725171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08688"/>
          </a:xfrm>
        </p:spPr>
        <p:txBody>
          <a:bodyPr>
            <a:noAutofit/>
          </a:bodyPr>
          <a:lstStyle/>
          <a:p>
            <a:pPr algn="ctr"/>
            <a:r>
              <a:rPr lang="pl-PL" sz="3600" b="1" dirty="0"/>
              <a:t>Kompetencje nauczycieli</a:t>
            </a:r>
          </a:p>
        </p:txBody>
      </p:sp>
      <p:sp>
        <p:nvSpPr>
          <p:cNvPr id="4" name="Prostokąt 3"/>
          <p:cNvSpPr/>
          <p:nvPr/>
        </p:nvSpPr>
        <p:spPr>
          <a:xfrm>
            <a:off x="457200" y="1428237"/>
            <a:ext cx="8359757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buFont typeface="+mj-lt"/>
              <a:buAutoNum type="arabicPeriod"/>
            </a:pPr>
            <a:r>
              <a:rPr lang="pl-PL" b="1" dirty="0"/>
              <a:t>Definiowanie problemu/sytuacji problemowej </a:t>
            </a:r>
            <a:r>
              <a:rPr lang="pl-PL" dirty="0"/>
              <a:t>dla ucznia lub we współpracy z uczniami (indywidualnie lub w grupach)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pl-PL" b="1" dirty="0"/>
              <a:t>Analiza problemu/ sytuacji problemowej.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pl-PL" b="1" dirty="0"/>
              <a:t>Szukanie różnych dróg rozwiązań</a:t>
            </a:r>
            <a:r>
              <a:rPr lang="pl-PL" dirty="0"/>
              <a:t>/ problemu/sytuacji problemowej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pl-PL" b="1" dirty="0"/>
              <a:t>Wybór najefektywniejszej </a:t>
            </a:r>
            <a:r>
              <a:rPr lang="pl-PL" dirty="0"/>
              <a:t>(np. najszybszej, najkrótszej)  </a:t>
            </a:r>
            <a:r>
              <a:rPr lang="pl-PL" b="1" dirty="0"/>
              <a:t>drogi rozwiązania </a:t>
            </a:r>
            <a:r>
              <a:rPr lang="pl-PL" dirty="0"/>
              <a:t>problemu/sytuacji problemowej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pl-PL" b="1" dirty="0"/>
              <a:t>Opracowanie algorytmu prowadzącego do rozwiązania  </a:t>
            </a:r>
            <a:r>
              <a:rPr lang="pl-PL" dirty="0"/>
              <a:t>problemu/sytuacji problemowej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pl-PL" b="1" dirty="0"/>
              <a:t>Sprawdzenie poprawności działania algorytmu </a:t>
            </a:r>
            <a:r>
              <a:rPr lang="pl-PL" dirty="0"/>
              <a:t>(czyli otrzymania zakładanego  wyniku/osiągnięcia zakładanego celu) poza środowiskiem wizualnego programowania lub innym środowiskiem programistycznym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pl-PL" b="1" dirty="0"/>
              <a:t>Tworzenie programu będącego realizacją opracowanego algorytmu </a:t>
            </a:r>
            <a:r>
              <a:rPr lang="pl-PL" dirty="0"/>
              <a:t>w środowisku wizualnego programowania lub innym środowisku programistycznym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pl-PL" b="1" dirty="0"/>
              <a:t>Testowanie  programu </a:t>
            </a:r>
            <a:r>
              <a:rPr lang="pl-PL" dirty="0"/>
              <a:t>w  środowisku wizualnego programowania  lub innym środowisku programistycznym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pl-PL" b="1" dirty="0"/>
              <a:t>Prezentacja projektu</a:t>
            </a:r>
            <a:r>
              <a:rPr lang="pl-PL" dirty="0"/>
              <a:t>/rozwiązania problemu sytuacji</a:t>
            </a:r>
            <a:endParaRPr lang="pl-PL" u="none" strike="noStrike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03704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pl-PL" sz="3600" b="1" dirty="0"/>
              <a:t>Budowa scenariuszy zajęć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445224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pl-PL" dirty="0"/>
              <a:t>Zamieszczone w materiałach scenariusze dla I </a:t>
            </a:r>
            <a:r>
              <a:rPr lang="pl-PL" dirty="0" err="1"/>
              <a:t>i</a:t>
            </a:r>
            <a:r>
              <a:rPr lang="pl-PL" dirty="0"/>
              <a:t> II etapu szkolenia są propozycją realizacji poszczególnych treści. Praca z tymi propozycjami  zapewnia elastyczność doboru zadań pod względem stopnia trudności oraz wieku grupy. Wydzielone krótkie partie materiału zapewniają indywidualizację pracy </a:t>
            </a:r>
            <a:br>
              <a:rPr lang="pl-PL" dirty="0"/>
            </a:br>
            <a:r>
              <a:rPr lang="pl-PL" dirty="0"/>
              <a:t>z kursantami lub uczniami oraz możliwość modyfikacji zadań w zakresie kolejności tematów, bądź też sytuacji manewrowania różnorodnością ćwiczeń </a:t>
            </a:r>
            <a:br>
              <a:rPr lang="pl-PL" dirty="0"/>
            </a:br>
            <a:r>
              <a:rPr lang="pl-PL" dirty="0"/>
              <a:t>w celu uniknięcia stanu znużenia i zmęczenia uczestników szkolenia lub dzieci. Na uwagę zasługuje fakt, iż wszystkie ćwiczenia z serwisu GODZINA KODOWANIA mogą być wykorzystywane jako dopełnienie do zajęć lub jako forma dodatkowej pracy dla uczestników mających szybkie tempo pracy, bądź uzdolnionych informatycznie.</a:t>
            </a:r>
          </a:p>
          <a:p>
            <a:pPr marL="0" indent="0">
              <a:buNone/>
            </a:pPr>
            <a:r>
              <a:rPr lang="pl-PL" b="1" dirty="0"/>
              <a:t>Wszystkie scenariusze zawierają:</a:t>
            </a:r>
          </a:p>
          <a:p>
            <a:pPr lvl="1"/>
            <a:r>
              <a:rPr lang="pl-PL" dirty="0"/>
              <a:t>kompetencje uczniów i nauczyciela, </a:t>
            </a:r>
          </a:p>
          <a:p>
            <a:pPr lvl="1"/>
            <a:r>
              <a:rPr lang="pl-PL" dirty="0"/>
              <a:t>cele ogólne wynikające z kompetencji uczniów i nauczyciela,</a:t>
            </a:r>
          </a:p>
          <a:p>
            <a:pPr lvl="1"/>
            <a:r>
              <a:rPr lang="pl-PL" dirty="0"/>
              <a:t>cele szczegółowe,</a:t>
            </a:r>
          </a:p>
          <a:p>
            <a:pPr lvl="1"/>
            <a:r>
              <a:rPr lang="pl-PL" dirty="0"/>
              <a:t>metody i formy pracy,</a:t>
            </a:r>
          </a:p>
          <a:p>
            <a:pPr lvl="1"/>
            <a:r>
              <a:rPr lang="pl-PL" dirty="0"/>
              <a:t>niezbędną wiedzę teoretyczną, </a:t>
            </a:r>
          </a:p>
          <a:p>
            <a:pPr lvl="1"/>
            <a:r>
              <a:rPr lang="pl-PL" dirty="0"/>
              <a:t>wskazówki i uwagi metodyczne dla prowadzącego,</a:t>
            </a:r>
          </a:p>
          <a:p>
            <a:pPr lvl="1"/>
            <a:r>
              <a:rPr lang="pl-PL" dirty="0"/>
              <a:t>przykłady gotowych rozwiązań,</a:t>
            </a:r>
          </a:p>
          <a:p>
            <a:pPr lvl="1"/>
            <a:r>
              <a:rPr lang="pl-PL" dirty="0"/>
              <a:t>podsumowanie, </a:t>
            </a:r>
          </a:p>
          <a:p>
            <a:pPr lvl="1"/>
            <a:r>
              <a:rPr lang="pl-PL" dirty="0"/>
              <a:t>ocenę zajęć,</a:t>
            </a:r>
          </a:p>
          <a:p>
            <a:pPr lvl="1"/>
            <a:r>
              <a:rPr lang="pl-PL" dirty="0"/>
              <a:t>a niektóre gotowe propozycje kart pracy i załączniki wraz z rozwiązaniami.</a:t>
            </a:r>
          </a:p>
        </p:txBody>
      </p:sp>
    </p:spTree>
    <p:extLst>
      <p:ext uri="{BB962C8B-B14F-4D97-AF65-F5344CB8AC3E}">
        <p14:creationId xmlns:p14="http://schemas.microsoft.com/office/powerpoint/2010/main" val="2187941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119736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pl-PL" dirty="0"/>
              <a:t>Zestawy scenariuszy zawierają dodatkowe materiały dydaktyczne do wykorzystania w dowolnym momencie przez nauczyciela prowadzącego oraz stanowią spójną całość z:</a:t>
            </a:r>
          </a:p>
          <a:p>
            <a:pPr marL="0" indent="0" algn="just">
              <a:buNone/>
            </a:pPr>
            <a:endParaRPr lang="pl-PL" dirty="0"/>
          </a:p>
          <a:p>
            <a:pPr algn="just"/>
            <a:r>
              <a:rPr lang="pl-PL" dirty="0"/>
              <a:t> </a:t>
            </a:r>
            <a:r>
              <a:rPr lang="pl-PL" b="1" i="1" dirty="0"/>
              <a:t>Autorskim programem szkolenia kompetencji cyfrowych dla nauczycieli edukacji wczesnoszkolnej</a:t>
            </a:r>
            <a:r>
              <a:rPr lang="pl-PL" b="1" i="1" cap="small" dirty="0"/>
              <a:t> </a:t>
            </a:r>
            <a:r>
              <a:rPr lang="pl-PL" b="1" i="1" dirty="0"/>
              <a:t>„Zajęcia programowania w klasach I-III szkoły podstawowej </a:t>
            </a:r>
            <a:br>
              <a:rPr lang="pl-PL" b="1" i="1" dirty="0"/>
            </a:br>
            <a:r>
              <a:rPr lang="pl-PL" b="1" i="1" dirty="0"/>
              <a:t>w środowisku </a:t>
            </a:r>
            <a:r>
              <a:rPr lang="pl-PL" b="1" i="1" cap="small" dirty="0"/>
              <a:t>SCRATCH” </a:t>
            </a:r>
            <a:r>
              <a:rPr lang="pl-PL" dirty="0"/>
              <a:t>(I etap szkolenia)</a:t>
            </a:r>
            <a:r>
              <a:rPr lang="pl-PL" b="1" cap="small" dirty="0"/>
              <a:t> </a:t>
            </a:r>
          </a:p>
          <a:p>
            <a:pPr marL="0" indent="0" algn="just">
              <a:buNone/>
            </a:pPr>
            <a:r>
              <a:rPr lang="pl-PL" dirty="0"/>
              <a:t>oraz</a:t>
            </a:r>
            <a:r>
              <a:rPr lang="pl-PL" b="1" i="1" cap="small" dirty="0"/>
              <a:t> </a:t>
            </a:r>
          </a:p>
          <a:p>
            <a:pPr algn="just"/>
            <a:r>
              <a:rPr lang="pl-PL" b="1" i="1" dirty="0"/>
              <a:t>Autorskim programem szkolenia kompetencji cyfrowych dla nauczycieli edukacji wczesnoszkolnej</a:t>
            </a:r>
            <a:r>
              <a:rPr lang="pl-PL" b="1" i="1" cap="small" dirty="0"/>
              <a:t> </a:t>
            </a:r>
            <a:r>
              <a:rPr lang="pl-PL" b="1" i="1" dirty="0"/>
              <a:t>„Zajęcia programowania w klasach I-III szkoły podstawowej </a:t>
            </a:r>
            <a:br>
              <a:rPr lang="pl-PL" b="1" i="1" dirty="0"/>
            </a:br>
            <a:r>
              <a:rPr lang="pl-PL" b="1" i="1" dirty="0"/>
              <a:t>w środowisku </a:t>
            </a:r>
            <a:r>
              <a:rPr lang="pl-PL" b="1" i="1" cap="small" dirty="0"/>
              <a:t>SCRATCH” </a:t>
            </a:r>
            <a:r>
              <a:rPr lang="pl-PL" dirty="0"/>
              <a:t>(II etap szkolenia).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915995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36488" y="908720"/>
            <a:ext cx="8229600" cy="708688"/>
          </a:xfrm>
        </p:spPr>
        <p:txBody>
          <a:bodyPr>
            <a:noAutofit/>
          </a:bodyPr>
          <a:lstStyle/>
          <a:p>
            <a:pPr algn="ctr"/>
            <a:r>
              <a:rPr lang="pl-PL" sz="2000" b="1" cap="all" dirty="0"/>
              <a:t> Scenariusz nr 1. </a:t>
            </a:r>
            <a:r>
              <a:rPr lang="pl-PL" sz="2400" b="1" dirty="0"/>
              <a:t>Teoria - znaczenie programowania w kształceniu informatycznym</a:t>
            </a:r>
            <a:endParaRPr lang="pl-PL" sz="2000" b="1" cap="all" dirty="0"/>
          </a:p>
        </p:txBody>
      </p:sp>
      <p:sp>
        <p:nvSpPr>
          <p:cNvPr id="4" name="Prostokąt 3"/>
          <p:cNvSpPr/>
          <p:nvPr/>
        </p:nvSpPr>
        <p:spPr>
          <a:xfrm>
            <a:off x="342121" y="2348880"/>
            <a:ext cx="835975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b="1" dirty="0"/>
              <a:t>Zajęcia teoretyczne </a:t>
            </a:r>
            <a:r>
              <a:rPr lang="pl-PL" dirty="0"/>
              <a:t>mające na celu przybliżenie znaczenia programowania </a:t>
            </a:r>
            <a:br>
              <a:rPr lang="pl-PL" dirty="0"/>
            </a:br>
            <a:r>
              <a:rPr lang="pl-PL" dirty="0"/>
              <a:t>w kształceniu informatycznym, jego cele i założenia. </a:t>
            </a:r>
          </a:p>
          <a:p>
            <a:pPr algn="just"/>
            <a:r>
              <a:rPr lang="pl-PL" b="1" dirty="0"/>
              <a:t>Czas trwania</a:t>
            </a:r>
            <a:r>
              <a:rPr lang="pl-PL" dirty="0"/>
              <a:t> – 1 godzina lekcyjna</a:t>
            </a:r>
          </a:p>
          <a:p>
            <a:pPr algn="just"/>
            <a:r>
              <a:rPr lang="pl-PL" b="1" dirty="0"/>
              <a:t>Metoda</a:t>
            </a:r>
            <a:r>
              <a:rPr lang="pl-PL" dirty="0"/>
              <a:t> – wspólna dyskusja na temat obecnej sytuacji w polskiej oświacie pod kątem kształcenia informatycznego.  Próba odpowiedzi na pytanie </a:t>
            </a:r>
            <a:r>
              <a:rPr lang="pl-PL" b="1" i="1" dirty="0"/>
              <a:t>Po co nam TIK w szkole?</a:t>
            </a:r>
          </a:p>
          <a:p>
            <a:pPr algn="just"/>
            <a:endParaRPr lang="pl-PL" b="1" i="1" dirty="0"/>
          </a:p>
          <a:p>
            <a:pPr algn="just"/>
            <a:r>
              <a:rPr lang="pl-PL" dirty="0"/>
              <a:t>Omówienie zmian </a:t>
            </a:r>
            <a:r>
              <a:rPr lang="pl-PL"/>
              <a:t>w podstawie </a:t>
            </a:r>
            <a:r>
              <a:rPr lang="pl-PL" dirty="0"/>
              <a:t>programowej.</a:t>
            </a:r>
          </a:p>
          <a:p>
            <a:pPr algn="just"/>
            <a:r>
              <a:rPr lang="pl-PL" dirty="0"/>
              <a:t>Zajęcia mają charakter wprowadzający i mają na celu przybliżyć słownictwo związane z programowaniem, które będzie utrwalane podczas kolejnych zajęć.</a:t>
            </a:r>
          </a:p>
        </p:txBody>
      </p:sp>
    </p:spTree>
    <p:extLst>
      <p:ext uri="{BB962C8B-B14F-4D97-AF65-F5344CB8AC3E}">
        <p14:creationId xmlns:p14="http://schemas.microsoft.com/office/powerpoint/2010/main" val="5865686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zepływ">
  <a:themeElements>
    <a:clrScheme name="Przepły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Przepły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rzepły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15312</TotalTime>
  <Words>2715</Words>
  <Application>Microsoft Office PowerPoint</Application>
  <PresentationFormat>Pokaz na ekranie (4:3)</PresentationFormat>
  <Paragraphs>314</Paragraphs>
  <Slides>55</Slides>
  <Notes>22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55</vt:i4>
      </vt:variant>
    </vt:vector>
  </HeadingPairs>
  <TitlesOfParts>
    <vt:vector size="62" baseType="lpstr">
      <vt:lpstr>Arial</vt:lpstr>
      <vt:lpstr>Calibri</vt:lpstr>
      <vt:lpstr>Cambria</vt:lpstr>
      <vt:lpstr>Constantia</vt:lpstr>
      <vt:lpstr>Times New Roman</vt:lpstr>
      <vt:lpstr>Wingdings 2</vt:lpstr>
      <vt:lpstr>Przepływ</vt:lpstr>
      <vt:lpstr>Spotkanie informacyjne dla kadry kierowniczej szkół biorących udział  w projekcie „Razem odkryjmy świat programowania  - szkolenie dla nauczycieli i uczniów z podregionu puławskiego”</vt:lpstr>
      <vt:lpstr>Informacje na temat przebiegu i celów  oraz form wdrażania projektu.</vt:lpstr>
      <vt:lpstr>Uwaga – organizacja przestrzeni edukacyjnej</vt:lpstr>
      <vt:lpstr>Autorski program szkolenia kompetencji cyfrowych dla nauczycieli edukacji wczesnoszkolnej  „Zajęcia programowania w klasach i-iii szkoły podstawowej w środowisku SCRATCH”</vt:lpstr>
      <vt:lpstr>Założenia programowe</vt:lpstr>
      <vt:lpstr>Kompetencje nauczycieli</vt:lpstr>
      <vt:lpstr>Budowa scenariuszy zajęć</vt:lpstr>
      <vt:lpstr>Prezentacja programu PowerPoint</vt:lpstr>
      <vt:lpstr> Scenariusz nr 1. Teoria - znaczenie programowania w kształceniu informatycznym</vt:lpstr>
      <vt:lpstr>Poznanie i utrwalenie podstawowych pojęć</vt:lpstr>
      <vt:lpstr>Poznanie i utrwalenie podstawowych pojęć</vt:lpstr>
      <vt:lpstr>Poznanie i utrwalenie podstawowych pojęć</vt:lpstr>
      <vt:lpstr>Poznanie i utrwalenie podstawowych pojęć</vt:lpstr>
      <vt:lpstr>Środowisko pracy</vt:lpstr>
      <vt:lpstr>Metody pracy</vt:lpstr>
      <vt:lpstr>Metody pracy</vt:lpstr>
      <vt:lpstr>Metody pracy</vt:lpstr>
      <vt:lpstr>Scenariusze zajęć nr 2-5</vt:lpstr>
      <vt:lpstr>Elementy oceniania kształtującego</vt:lpstr>
      <vt:lpstr>Przykładowe karty pracy</vt:lpstr>
      <vt:lpstr>Przykładowe karty pracy</vt:lpstr>
      <vt:lpstr>Kodowanie obrazu</vt:lpstr>
      <vt:lpstr>Prezentacja programu PowerPoint</vt:lpstr>
      <vt:lpstr>Przykładowe karty pracy</vt:lpstr>
      <vt:lpstr>Przykładowe zadania o wyższym stopniu trudności</vt:lpstr>
      <vt:lpstr>Przykładowe zadania o wyższym stopniu trudności</vt:lpstr>
      <vt:lpstr>Prezentacja programu PowerPoint</vt:lpstr>
      <vt:lpstr>Przykładowe zadania o wyższym stopniu trudności</vt:lpstr>
      <vt:lpstr>Przykładowe zadania o wyższym stopniu trudności</vt:lpstr>
      <vt:lpstr>Gry i zabawy wprowadzające do programowania</vt:lpstr>
      <vt:lpstr>Gry i zabawy wprowadzające do programowania</vt:lpstr>
      <vt:lpstr>Gry i zabawy wprowadzające do programowania</vt:lpstr>
      <vt:lpstr>Gry i zabawy wprowadzające do programowania</vt:lpstr>
      <vt:lpstr>Kodowanie instrukcji dla robota c.d.</vt:lpstr>
      <vt:lpstr>Zadania dla chętnych lub  z szybkim tempem pracy</vt:lpstr>
      <vt:lpstr>Warsztaty metodyczne – „Projektowanie pomocy dydaktycznych do programowania bez pomocy komputera w edukacji wczesnoszkolnej</vt:lpstr>
      <vt:lpstr>Podsumowanie zajęć z cyklu „Programowanie bez komputera”</vt:lpstr>
      <vt:lpstr>Godzina kodowania</vt:lpstr>
      <vt:lpstr>Godzina kodowania</vt:lpstr>
      <vt:lpstr>Cele Godziny Kodowania</vt:lpstr>
      <vt:lpstr>Prezentacja programu PowerPoint</vt:lpstr>
      <vt:lpstr>Prezentacja programu PowerPoint</vt:lpstr>
      <vt:lpstr>Godzina kodowania - Aktywności unplugged </vt:lpstr>
      <vt:lpstr>Nauka kodowania poprzez znane gry</vt:lpstr>
      <vt:lpstr>Nauka kodowania poprzez znane gry</vt:lpstr>
      <vt:lpstr>Nauka kodowania poprzez znane gry</vt:lpstr>
      <vt:lpstr>Darmowy program do nauki programowania</vt:lpstr>
      <vt:lpstr>Prezentacja programu PowerPoint</vt:lpstr>
      <vt:lpstr>Praca w wizualnym środowisku programowania SCRATCH</vt:lpstr>
      <vt:lpstr>Prezentacja programu PowerPoint</vt:lpstr>
      <vt:lpstr>Przykład zadania </vt:lpstr>
      <vt:lpstr>Przykład zadania c.d.</vt:lpstr>
      <vt:lpstr>Przykład zadania c.d.</vt:lpstr>
      <vt:lpstr>Test jednego wyboru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Edukacja informatyczna  we współczesnej szkole</dc:title>
  <dc:creator>ELA</dc:creator>
  <cp:lastModifiedBy>Marta</cp:lastModifiedBy>
  <cp:revision>212</cp:revision>
  <dcterms:created xsi:type="dcterms:W3CDTF">2017-10-04T18:21:11Z</dcterms:created>
  <dcterms:modified xsi:type="dcterms:W3CDTF">2017-12-13T12:33:25Z</dcterms:modified>
</cp:coreProperties>
</file>