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notesMasterIdLst>
    <p:notesMasterId r:id="rId86"/>
  </p:notesMasterIdLst>
  <p:sldIdLst>
    <p:sldId id="256" r:id="rId2"/>
    <p:sldId id="300" r:id="rId3"/>
    <p:sldId id="301" r:id="rId4"/>
    <p:sldId id="302" r:id="rId5"/>
    <p:sldId id="303" r:id="rId6"/>
    <p:sldId id="304" r:id="rId7"/>
    <p:sldId id="305" r:id="rId8"/>
    <p:sldId id="306" r:id="rId9"/>
    <p:sldId id="333" r:id="rId10"/>
    <p:sldId id="334" r:id="rId11"/>
    <p:sldId id="335" r:id="rId12"/>
    <p:sldId id="259" r:id="rId13"/>
    <p:sldId id="257" r:id="rId14"/>
    <p:sldId id="307" r:id="rId15"/>
    <p:sldId id="342" r:id="rId16"/>
    <p:sldId id="277" r:id="rId17"/>
    <p:sldId id="343" r:id="rId18"/>
    <p:sldId id="344" r:id="rId19"/>
    <p:sldId id="263" r:id="rId20"/>
    <p:sldId id="264" r:id="rId21"/>
    <p:sldId id="292" r:id="rId22"/>
    <p:sldId id="281" r:id="rId23"/>
    <p:sldId id="293" r:id="rId24"/>
    <p:sldId id="296" r:id="rId25"/>
    <p:sldId id="297" r:id="rId26"/>
    <p:sldId id="267" r:id="rId27"/>
    <p:sldId id="295" r:id="rId28"/>
    <p:sldId id="329" r:id="rId29"/>
    <p:sldId id="279" r:id="rId30"/>
    <p:sldId id="345" r:id="rId31"/>
    <p:sldId id="336" r:id="rId32"/>
    <p:sldId id="337" r:id="rId33"/>
    <p:sldId id="338" r:id="rId34"/>
    <p:sldId id="308" r:id="rId35"/>
    <p:sldId id="270" r:id="rId36"/>
    <p:sldId id="271" r:id="rId37"/>
    <p:sldId id="309" r:id="rId38"/>
    <p:sldId id="310" r:id="rId39"/>
    <p:sldId id="311" r:id="rId40"/>
    <p:sldId id="262" r:id="rId41"/>
    <p:sldId id="283" r:id="rId42"/>
    <p:sldId id="328" r:id="rId43"/>
    <p:sldId id="312" r:id="rId44"/>
    <p:sldId id="313" r:id="rId45"/>
    <p:sldId id="314" r:id="rId46"/>
    <p:sldId id="316" r:id="rId47"/>
    <p:sldId id="346" r:id="rId48"/>
    <p:sldId id="347" r:id="rId49"/>
    <p:sldId id="348" r:id="rId50"/>
    <p:sldId id="317" r:id="rId51"/>
    <p:sldId id="318" r:id="rId52"/>
    <p:sldId id="319" r:id="rId53"/>
    <p:sldId id="320" r:id="rId54"/>
    <p:sldId id="280" r:id="rId55"/>
    <p:sldId id="341" r:id="rId56"/>
    <p:sldId id="285" r:id="rId57"/>
    <p:sldId id="286" r:id="rId58"/>
    <p:sldId id="290" r:id="rId59"/>
    <p:sldId id="284" r:id="rId60"/>
    <p:sldId id="260" r:id="rId61"/>
    <p:sldId id="261" r:id="rId62"/>
    <p:sldId id="330" r:id="rId63"/>
    <p:sldId id="331" r:id="rId64"/>
    <p:sldId id="332" r:id="rId65"/>
    <p:sldId id="340" r:id="rId66"/>
    <p:sldId id="287" r:id="rId67"/>
    <p:sldId id="339" r:id="rId68"/>
    <p:sldId id="355" r:id="rId69"/>
    <p:sldId id="288" r:id="rId70"/>
    <p:sldId id="289" r:id="rId71"/>
    <p:sldId id="275" r:id="rId72"/>
    <p:sldId id="349" r:id="rId73"/>
    <p:sldId id="350" r:id="rId74"/>
    <p:sldId id="351" r:id="rId75"/>
    <p:sldId id="352" r:id="rId76"/>
    <p:sldId id="353" r:id="rId77"/>
    <p:sldId id="354" r:id="rId78"/>
    <p:sldId id="321" r:id="rId79"/>
    <p:sldId id="322" r:id="rId80"/>
    <p:sldId id="324" r:id="rId81"/>
    <p:sldId id="323" r:id="rId82"/>
    <p:sldId id="325" r:id="rId83"/>
    <p:sldId id="326" r:id="rId84"/>
    <p:sldId id="327" r:id="rId85"/>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żbieta Fim" initials="EF" lastIdx="2" clrIdx="0">
    <p:extLst>
      <p:ext uri="{19B8F6BF-5375-455C-9EA6-DF929625EA0E}">
        <p15:presenceInfo xmlns:p15="http://schemas.microsoft.com/office/powerpoint/2012/main" userId="Elżbieta F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34" autoAdjust="0"/>
    <p:restoredTop sz="88510" autoAdjust="0"/>
  </p:normalViewPr>
  <p:slideViewPr>
    <p:cSldViewPr>
      <p:cViewPr varScale="1">
        <p:scale>
          <a:sx n="64" d="100"/>
          <a:sy n="64" d="100"/>
        </p:scale>
        <p:origin x="157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10-23T23:07:27.383" idx="2">
    <p:pos x="10" y="10"/>
    <p:text/>
    <p:extLst>
      <p:ext uri="{C676402C-5697-4E1C-873F-D02D1690AC5C}">
        <p15:threadingInfo xmlns:p15="http://schemas.microsoft.com/office/powerpoint/2012/main"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E918EF-85D2-4C24-A07F-C159B991D543}" type="datetimeFigureOut">
              <a:rPr lang="pl-PL" smtClean="0"/>
              <a:t>2017-12-13</a:t>
            </a:fld>
            <a:endParaRPr lang="pl-PL"/>
          </a:p>
        </p:txBody>
      </p:sp>
      <p:sp>
        <p:nvSpPr>
          <p:cNvPr id="4" name="Symbol zastępczy obrazu slajd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856D47-E418-48B6-9DC9-4A424A4D2EF9}" type="slidenum">
              <a:rPr lang="pl-PL" smtClean="0"/>
              <a:t>‹#›</a:t>
            </a:fld>
            <a:endParaRPr lang="pl-PL"/>
          </a:p>
        </p:txBody>
      </p:sp>
    </p:spTree>
    <p:extLst>
      <p:ext uri="{BB962C8B-B14F-4D97-AF65-F5344CB8AC3E}">
        <p14:creationId xmlns:p14="http://schemas.microsoft.com/office/powerpoint/2010/main" val="3064509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3A856D47-E418-48B6-9DC9-4A424A4D2EF9}" type="slidenum">
              <a:rPr lang="pl-PL" smtClean="0"/>
              <a:t>1</a:t>
            </a:fld>
            <a:endParaRPr lang="pl-PL"/>
          </a:p>
        </p:txBody>
      </p:sp>
    </p:spTree>
    <p:extLst>
      <p:ext uri="{BB962C8B-B14F-4D97-AF65-F5344CB8AC3E}">
        <p14:creationId xmlns:p14="http://schemas.microsoft.com/office/powerpoint/2010/main" val="2357327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l-PL" sz="1200" i="0" kern="1200" dirty="0">
                <a:solidFill>
                  <a:schemeClr val="tx1"/>
                </a:solidFill>
                <a:effectLst/>
                <a:latin typeface="+mn-lt"/>
                <a:ea typeface="+mn-ea"/>
                <a:cs typeface="+mn-cs"/>
              </a:rPr>
              <a:t>Możemy zaproponować dzieciom grę MINECRAFT. Uczniowie w tym wieku mają bardzo dobrze rozwinięte zachowania intuicyjne, jeżeli chodzi o środowisko gier. Szybko poznają zasady i w pożyteczny sposób spędzą wolny czas w domu</a:t>
            </a:r>
          </a:p>
          <a:p>
            <a:endParaRPr lang="pl-PL" i="0"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38</a:t>
            </a:fld>
            <a:endParaRPr lang="pl-PL"/>
          </a:p>
        </p:txBody>
      </p:sp>
    </p:spTree>
    <p:extLst>
      <p:ext uri="{BB962C8B-B14F-4D97-AF65-F5344CB8AC3E}">
        <p14:creationId xmlns:p14="http://schemas.microsoft.com/office/powerpoint/2010/main" val="3421587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40</a:t>
            </a:fld>
            <a:endParaRPr lang="pl-PL"/>
          </a:p>
        </p:txBody>
      </p:sp>
    </p:spTree>
    <p:extLst>
      <p:ext uri="{BB962C8B-B14F-4D97-AF65-F5344CB8AC3E}">
        <p14:creationId xmlns:p14="http://schemas.microsoft.com/office/powerpoint/2010/main" val="4116105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l-PL" sz="1200" kern="1200" dirty="0" err="1">
                <a:solidFill>
                  <a:schemeClr val="tx1"/>
                </a:solidFill>
                <a:effectLst/>
                <a:latin typeface="+mn-lt"/>
                <a:ea typeface="+mn-ea"/>
                <a:cs typeface="+mn-cs"/>
              </a:rPr>
              <a:t>Scratch</a:t>
            </a:r>
            <a:r>
              <a:rPr lang="pl-PL" sz="1200" kern="1200" dirty="0">
                <a:solidFill>
                  <a:schemeClr val="tx1"/>
                </a:solidFill>
                <a:effectLst/>
                <a:latin typeface="+mn-lt"/>
                <a:ea typeface="+mn-ea"/>
                <a:cs typeface="+mn-cs"/>
              </a:rPr>
              <a:t> to także serwis społecznościowy, pozwalający każdemu na umieszczanie stworzonych w tym języku programów, dyskutowanie o nich oraz oglądanie i pobieranie prac stworzonych przez innych użytkowników tego serwisu. </a:t>
            </a:r>
          </a:p>
          <a:p>
            <a:pPr algn="just"/>
            <a:endParaRPr lang="pl-PL"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41</a:t>
            </a:fld>
            <a:endParaRPr lang="pl-PL"/>
          </a:p>
        </p:txBody>
      </p:sp>
    </p:spTree>
    <p:extLst>
      <p:ext uri="{BB962C8B-B14F-4D97-AF65-F5344CB8AC3E}">
        <p14:creationId xmlns:p14="http://schemas.microsoft.com/office/powerpoint/2010/main" val="2305689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l-PL" sz="1200" kern="1200" dirty="0" err="1">
                <a:solidFill>
                  <a:schemeClr val="tx1"/>
                </a:solidFill>
                <a:effectLst/>
                <a:latin typeface="+mn-lt"/>
                <a:ea typeface="+mn-ea"/>
                <a:cs typeface="+mn-cs"/>
              </a:rPr>
              <a:t>Scratch</a:t>
            </a:r>
            <a:r>
              <a:rPr lang="pl-PL" sz="1200" kern="1200" dirty="0">
                <a:solidFill>
                  <a:schemeClr val="tx1"/>
                </a:solidFill>
                <a:effectLst/>
                <a:latin typeface="+mn-lt"/>
                <a:ea typeface="+mn-ea"/>
                <a:cs typeface="+mn-cs"/>
              </a:rPr>
              <a:t> to także serwis społecznościowy, pozwalający każdemu na umieszczanie stworzonych w tym języku programów, dyskutowanie o nich oraz oglądanie i pobieranie prac stworzonych przez innych użytkowników tego serwisu. </a:t>
            </a:r>
          </a:p>
          <a:p>
            <a:pPr marL="0" marR="0" lvl="0" indent="0" algn="just" defTabSz="914400" rtl="0" eaLnBrk="1" fontAlgn="auto" latinLnBrk="0" hangingPunct="1">
              <a:lnSpc>
                <a:spcPct val="100000"/>
              </a:lnSpc>
              <a:spcBef>
                <a:spcPts val="0"/>
              </a:spcBef>
              <a:spcAft>
                <a:spcPts val="0"/>
              </a:spcAft>
              <a:buClrTx/>
              <a:buSzTx/>
              <a:buFontTx/>
              <a:buNone/>
              <a:tabLst/>
              <a:defRPr/>
            </a:pPr>
            <a:r>
              <a:rPr lang="pl-PL" sz="1200" b="1" kern="1200" dirty="0">
                <a:solidFill>
                  <a:schemeClr val="tx1"/>
                </a:solidFill>
                <a:effectLst/>
                <a:latin typeface="+mn-lt"/>
                <a:ea typeface="+mn-ea"/>
                <a:cs typeface="+mn-cs"/>
              </a:rPr>
              <a:t>POKAZ PRAKTYCZNY - PLIK</a:t>
            </a:r>
            <a:r>
              <a:rPr lang="pl-PL" sz="1200" b="1" kern="1200" baseline="0" dirty="0">
                <a:solidFill>
                  <a:schemeClr val="tx1"/>
                </a:solidFill>
                <a:effectLst/>
                <a:latin typeface="+mn-lt"/>
                <a:ea typeface="+mn-ea"/>
                <a:cs typeface="+mn-cs"/>
              </a:rPr>
              <a:t>  -  PYTANIA DO PUBLICZNOŚCI</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pl-PL" sz="1200" b="1" kern="1200" baseline="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pl-PL" sz="1200" b="1" kern="1200" dirty="0">
              <a:solidFill>
                <a:schemeClr val="tx1"/>
              </a:solidFill>
              <a:effectLst/>
              <a:latin typeface="+mn-lt"/>
              <a:ea typeface="+mn-ea"/>
              <a:cs typeface="+mn-cs"/>
            </a:endParaRPr>
          </a:p>
          <a:p>
            <a:pPr algn="just"/>
            <a:endParaRPr lang="pl-PL"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42</a:t>
            </a:fld>
            <a:endParaRPr lang="pl-PL"/>
          </a:p>
        </p:txBody>
      </p:sp>
    </p:spTree>
    <p:extLst>
      <p:ext uri="{BB962C8B-B14F-4D97-AF65-F5344CB8AC3E}">
        <p14:creationId xmlns:p14="http://schemas.microsoft.com/office/powerpoint/2010/main" val="3256632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84</a:t>
            </a:fld>
            <a:endParaRPr lang="pl-PL"/>
          </a:p>
        </p:txBody>
      </p:sp>
    </p:spTree>
    <p:extLst>
      <p:ext uri="{BB962C8B-B14F-4D97-AF65-F5344CB8AC3E}">
        <p14:creationId xmlns:p14="http://schemas.microsoft.com/office/powerpoint/2010/main" val="2425102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2</a:t>
            </a:fld>
            <a:endParaRPr lang="pl-PL"/>
          </a:p>
        </p:txBody>
      </p:sp>
    </p:spTree>
    <p:extLst>
      <p:ext uri="{BB962C8B-B14F-4D97-AF65-F5344CB8AC3E}">
        <p14:creationId xmlns:p14="http://schemas.microsoft.com/office/powerpoint/2010/main" val="2470042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3</a:t>
            </a:fld>
            <a:endParaRPr lang="pl-PL"/>
          </a:p>
        </p:txBody>
      </p:sp>
    </p:spTree>
    <p:extLst>
      <p:ext uri="{BB962C8B-B14F-4D97-AF65-F5344CB8AC3E}">
        <p14:creationId xmlns:p14="http://schemas.microsoft.com/office/powerpoint/2010/main" val="994752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i="0"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23</a:t>
            </a:fld>
            <a:endParaRPr lang="pl-PL"/>
          </a:p>
        </p:txBody>
      </p:sp>
    </p:spTree>
    <p:extLst>
      <p:ext uri="{BB962C8B-B14F-4D97-AF65-F5344CB8AC3E}">
        <p14:creationId xmlns:p14="http://schemas.microsoft.com/office/powerpoint/2010/main" val="3553227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algn="just"/>
            <a:r>
              <a:rPr lang="pl-PL" sz="1200" i="0" kern="1200" dirty="0">
                <a:solidFill>
                  <a:schemeClr val="tx1"/>
                </a:solidFill>
                <a:effectLst/>
                <a:latin typeface="+mn-lt"/>
                <a:ea typeface="+mn-ea"/>
                <a:cs typeface="+mn-cs"/>
              </a:rPr>
              <a:t>Do wykonania tego zadania można użyć na początek klocków sześciennych drewnianych – zamiast malować uczestnicy mogą w odpowiednich polach układać klocki, co ułatwia szybką poprawę w przypadku wybrania błędnego pola. Klocki łatwo przemieścić w inne współrzędne.</a:t>
            </a:r>
            <a:endParaRPr lang="pl-PL" i="0"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24</a:t>
            </a:fld>
            <a:endParaRPr lang="pl-PL"/>
          </a:p>
        </p:txBody>
      </p:sp>
    </p:spTree>
    <p:extLst>
      <p:ext uri="{BB962C8B-B14F-4D97-AF65-F5344CB8AC3E}">
        <p14:creationId xmlns:p14="http://schemas.microsoft.com/office/powerpoint/2010/main" val="1409625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i="0" kern="1200" dirty="0">
                <a:solidFill>
                  <a:schemeClr val="tx1"/>
                </a:solidFill>
                <a:effectLst/>
                <a:latin typeface="+mn-lt"/>
                <a:ea typeface="+mn-ea"/>
                <a:cs typeface="+mn-cs"/>
              </a:rPr>
              <a:t>Do „Gry w statki” można wykorzystać klocki lub naklejki, co podniesie atrakcyjność gry i pozwoli na wielokrotne wykorzystanie plansz. W przypadku użycia klocków musimy jedynie pamiętać o małych parawanikach (np. z kartonów) oddzielających od siebie graczy.</a:t>
            </a:r>
          </a:p>
          <a:p>
            <a:pPr lvl="0"/>
            <a:r>
              <a:rPr lang="pl-PL" sz="1200" b="1" kern="1200" dirty="0">
                <a:solidFill>
                  <a:schemeClr val="tx1"/>
                </a:solidFill>
                <a:effectLst/>
                <a:latin typeface="+mn-lt"/>
                <a:ea typeface="+mn-ea"/>
                <a:cs typeface="+mn-cs"/>
              </a:rPr>
              <a:t>Wspólna ocena</a:t>
            </a:r>
            <a:endParaRPr lang="pl-PL" sz="11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Wyłonienie uczestników, którzy trafili „zatopili” najwięcej statków. Omówienie celowości wykorzystania tego ćwiczenia w ramach utrwalenia materiału z zajęć. Wymiana wrażeń i odczuć między graczy. Próba odpowiedzi na pytanie: </a:t>
            </a:r>
            <a:endParaRPr lang="pl-PL" sz="1100" kern="1200" dirty="0">
              <a:solidFill>
                <a:schemeClr val="tx1"/>
              </a:solidFill>
              <a:effectLst/>
              <a:latin typeface="+mn-lt"/>
              <a:ea typeface="+mn-ea"/>
              <a:cs typeface="+mn-cs"/>
            </a:endParaRPr>
          </a:p>
          <a:p>
            <a:pPr lvl="1"/>
            <a:r>
              <a:rPr lang="pl-PL" sz="1200" i="1" kern="1200" dirty="0">
                <a:solidFill>
                  <a:schemeClr val="tx1"/>
                </a:solidFill>
                <a:effectLst/>
                <a:latin typeface="+mn-lt"/>
                <a:ea typeface="+mn-ea"/>
                <a:cs typeface="+mn-cs"/>
              </a:rPr>
              <a:t>Czy można uczyć się przez zabawę?</a:t>
            </a:r>
            <a:endParaRPr lang="pl-PL" sz="1100" kern="1200" dirty="0">
              <a:solidFill>
                <a:schemeClr val="tx1"/>
              </a:solidFill>
              <a:effectLst/>
              <a:latin typeface="+mn-lt"/>
              <a:ea typeface="+mn-ea"/>
              <a:cs typeface="+mn-cs"/>
            </a:endParaRPr>
          </a:p>
          <a:p>
            <a:pPr lvl="1"/>
            <a:r>
              <a:rPr lang="pl-PL" sz="1200" i="1" kern="1200" dirty="0">
                <a:solidFill>
                  <a:schemeClr val="tx1"/>
                </a:solidFill>
                <a:effectLst/>
                <a:latin typeface="+mn-lt"/>
                <a:ea typeface="+mn-ea"/>
                <a:cs typeface="+mn-cs"/>
              </a:rPr>
              <a:t>Czy podobały Wam się takie zajęcia? – w tym momencie otrzymujemy informację zwrotną, czyli dokonujemy ewaluacji prowadzonych przez siebie zajęć.</a:t>
            </a:r>
            <a:endParaRPr lang="pl-PL" sz="1100" kern="1200" dirty="0">
              <a:solidFill>
                <a:schemeClr val="tx1"/>
              </a:solidFill>
              <a:effectLst/>
              <a:latin typeface="+mn-lt"/>
              <a:ea typeface="+mn-ea"/>
              <a:cs typeface="+mn-cs"/>
            </a:endParaRPr>
          </a:p>
          <a:p>
            <a:pPr lvl="1"/>
            <a:r>
              <a:rPr lang="pl-PL" sz="1200" i="1" kern="1200" dirty="0">
                <a:solidFill>
                  <a:schemeClr val="tx1"/>
                </a:solidFill>
                <a:effectLst/>
                <a:latin typeface="+mn-lt"/>
                <a:ea typeface="+mn-ea"/>
                <a:cs typeface="+mn-cs"/>
              </a:rPr>
              <a:t>Co było najtrudniejsze?</a:t>
            </a:r>
            <a:endParaRPr lang="pl-PL" sz="11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 </a:t>
            </a:r>
            <a:endParaRPr lang="pl-PL" sz="1100" kern="1200" dirty="0">
              <a:solidFill>
                <a:schemeClr val="tx1"/>
              </a:solidFill>
              <a:effectLst/>
              <a:latin typeface="+mn-lt"/>
              <a:ea typeface="+mn-ea"/>
              <a:cs typeface="+mn-cs"/>
            </a:endParaRPr>
          </a:p>
          <a:p>
            <a:pPr lvl="0"/>
            <a:r>
              <a:rPr lang="pl-PL" sz="1200" b="1" kern="1200" dirty="0">
                <a:solidFill>
                  <a:schemeClr val="tx1"/>
                </a:solidFill>
                <a:effectLst/>
                <a:latin typeface="+mn-lt"/>
                <a:ea typeface="+mn-ea"/>
                <a:cs typeface="+mn-cs"/>
              </a:rPr>
              <a:t>Podsumowanie zajęć.</a:t>
            </a:r>
            <a:endParaRPr lang="pl-PL" sz="11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Swobodne wypowiedzi uczniów na temat kodowania obrazów i zajęć. </a:t>
            </a:r>
            <a:endParaRPr lang="pl-PL" sz="1100" kern="1200" dirty="0">
              <a:solidFill>
                <a:schemeClr val="tx1"/>
              </a:solidFill>
              <a:effectLst/>
              <a:latin typeface="+mn-lt"/>
              <a:ea typeface="+mn-ea"/>
              <a:cs typeface="+mn-cs"/>
            </a:endParaRPr>
          </a:p>
          <a:p>
            <a:endParaRPr lang="pl-PL" i="0"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27</a:t>
            </a:fld>
            <a:endParaRPr lang="pl-PL"/>
          </a:p>
        </p:txBody>
      </p:sp>
    </p:spTree>
    <p:extLst>
      <p:ext uri="{BB962C8B-B14F-4D97-AF65-F5344CB8AC3E}">
        <p14:creationId xmlns:p14="http://schemas.microsoft.com/office/powerpoint/2010/main" val="1504321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i="0" kern="1200" dirty="0">
                <a:solidFill>
                  <a:schemeClr val="tx1"/>
                </a:solidFill>
                <a:effectLst/>
                <a:latin typeface="+mn-lt"/>
                <a:ea typeface="+mn-ea"/>
                <a:cs typeface="+mn-cs"/>
              </a:rPr>
              <a:t>Do „Gry w statki” można wykorzystać klocki lub naklejki, co podniesie atrakcyjność gry i pozwoli na wielokrotne wykorzystanie plansz. W przypadku użycia klocków musimy jedynie pamiętać o małych parawanikach (np. z kartonów) oddzielających od siebie graczy.</a:t>
            </a:r>
          </a:p>
          <a:p>
            <a:pPr lvl="0"/>
            <a:r>
              <a:rPr lang="pl-PL" sz="1200" b="1" kern="1200" dirty="0">
                <a:solidFill>
                  <a:schemeClr val="tx1"/>
                </a:solidFill>
                <a:effectLst/>
                <a:latin typeface="+mn-lt"/>
                <a:ea typeface="+mn-ea"/>
                <a:cs typeface="+mn-cs"/>
              </a:rPr>
              <a:t>Wspólna ocena</a:t>
            </a:r>
            <a:endParaRPr lang="pl-PL" sz="11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Wyłonienie uczestników, którzy trafili „zatopili” najwięcej statków. Omówienie celowości wykorzystania tego ćwiczenia w ramach utrwalenia materiału z zajęć. Wymiana wrażeń i odczuć między graczy. Próba odpowiedzi na pytanie: </a:t>
            </a:r>
            <a:endParaRPr lang="pl-PL" sz="1100" kern="1200" dirty="0">
              <a:solidFill>
                <a:schemeClr val="tx1"/>
              </a:solidFill>
              <a:effectLst/>
              <a:latin typeface="+mn-lt"/>
              <a:ea typeface="+mn-ea"/>
              <a:cs typeface="+mn-cs"/>
            </a:endParaRPr>
          </a:p>
          <a:p>
            <a:pPr lvl="1"/>
            <a:r>
              <a:rPr lang="pl-PL" sz="1200" i="1" kern="1200" dirty="0">
                <a:solidFill>
                  <a:schemeClr val="tx1"/>
                </a:solidFill>
                <a:effectLst/>
                <a:latin typeface="+mn-lt"/>
                <a:ea typeface="+mn-ea"/>
                <a:cs typeface="+mn-cs"/>
              </a:rPr>
              <a:t>Czy można uczyć się przez zabawę?</a:t>
            </a:r>
            <a:endParaRPr lang="pl-PL" sz="1100" kern="1200" dirty="0">
              <a:solidFill>
                <a:schemeClr val="tx1"/>
              </a:solidFill>
              <a:effectLst/>
              <a:latin typeface="+mn-lt"/>
              <a:ea typeface="+mn-ea"/>
              <a:cs typeface="+mn-cs"/>
            </a:endParaRPr>
          </a:p>
          <a:p>
            <a:pPr lvl="1"/>
            <a:r>
              <a:rPr lang="pl-PL" sz="1200" i="1" kern="1200" dirty="0">
                <a:solidFill>
                  <a:schemeClr val="tx1"/>
                </a:solidFill>
                <a:effectLst/>
                <a:latin typeface="+mn-lt"/>
                <a:ea typeface="+mn-ea"/>
                <a:cs typeface="+mn-cs"/>
              </a:rPr>
              <a:t>Czy podobały Wam się takie zajęcia? – w tym momencie otrzymujemy informację zwrotną, czyli dokonujemy ewaluacji prowadzonych przez siebie zajęć.</a:t>
            </a:r>
            <a:endParaRPr lang="pl-PL" sz="1100" kern="1200" dirty="0">
              <a:solidFill>
                <a:schemeClr val="tx1"/>
              </a:solidFill>
              <a:effectLst/>
              <a:latin typeface="+mn-lt"/>
              <a:ea typeface="+mn-ea"/>
              <a:cs typeface="+mn-cs"/>
            </a:endParaRPr>
          </a:p>
          <a:p>
            <a:pPr lvl="1"/>
            <a:r>
              <a:rPr lang="pl-PL" sz="1200" i="1" kern="1200" dirty="0">
                <a:solidFill>
                  <a:schemeClr val="tx1"/>
                </a:solidFill>
                <a:effectLst/>
                <a:latin typeface="+mn-lt"/>
                <a:ea typeface="+mn-ea"/>
                <a:cs typeface="+mn-cs"/>
              </a:rPr>
              <a:t>Co było najtrudniejsze?</a:t>
            </a:r>
            <a:endParaRPr lang="pl-PL" sz="11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 </a:t>
            </a:r>
            <a:endParaRPr lang="pl-PL" sz="1100" kern="1200" dirty="0">
              <a:solidFill>
                <a:schemeClr val="tx1"/>
              </a:solidFill>
              <a:effectLst/>
              <a:latin typeface="+mn-lt"/>
              <a:ea typeface="+mn-ea"/>
              <a:cs typeface="+mn-cs"/>
            </a:endParaRPr>
          </a:p>
          <a:p>
            <a:pPr lvl="0"/>
            <a:r>
              <a:rPr lang="pl-PL" sz="1200" b="1" kern="1200" dirty="0">
                <a:solidFill>
                  <a:schemeClr val="tx1"/>
                </a:solidFill>
                <a:effectLst/>
                <a:latin typeface="+mn-lt"/>
                <a:ea typeface="+mn-ea"/>
                <a:cs typeface="+mn-cs"/>
              </a:rPr>
              <a:t>Podsumowanie zajęć.</a:t>
            </a:r>
            <a:endParaRPr lang="pl-PL" sz="1100" kern="1200" dirty="0">
              <a:solidFill>
                <a:schemeClr val="tx1"/>
              </a:solidFill>
              <a:effectLst/>
              <a:latin typeface="+mn-lt"/>
              <a:ea typeface="+mn-ea"/>
              <a:cs typeface="+mn-cs"/>
            </a:endParaRPr>
          </a:p>
          <a:p>
            <a:r>
              <a:rPr lang="pl-PL" sz="1200" kern="1200" dirty="0">
                <a:solidFill>
                  <a:schemeClr val="tx1"/>
                </a:solidFill>
                <a:effectLst/>
                <a:latin typeface="+mn-lt"/>
                <a:ea typeface="+mn-ea"/>
                <a:cs typeface="+mn-cs"/>
              </a:rPr>
              <a:t>Swobodne wypowiedzi uczniów na temat kodowania obrazów i zajęć. </a:t>
            </a:r>
            <a:endParaRPr lang="pl-PL" sz="1100" kern="1200" dirty="0">
              <a:solidFill>
                <a:schemeClr val="tx1"/>
              </a:solidFill>
              <a:effectLst/>
              <a:latin typeface="+mn-lt"/>
              <a:ea typeface="+mn-ea"/>
              <a:cs typeface="+mn-cs"/>
            </a:endParaRPr>
          </a:p>
          <a:p>
            <a:endParaRPr lang="pl-PL" i="0"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28</a:t>
            </a:fld>
            <a:endParaRPr lang="pl-PL"/>
          </a:p>
        </p:txBody>
      </p:sp>
    </p:spTree>
    <p:extLst>
      <p:ext uri="{BB962C8B-B14F-4D97-AF65-F5344CB8AC3E}">
        <p14:creationId xmlns:p14="http://schemas.microsoft.com/office/powerpoint/2010/main" val="3205984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200" i="0" kern="1200" dirty="0">
                <a:solidFill>
                  <a:schemeClr val="tx1"/>
                </a:solidFill>
                <a:effectLst/>
                <a:latin typeface="+mn-lt"/>
                <a:ea typeface="+mn-ea"/>
                <a:cs typeface="+mn-cs"/>
              </a:rPr>
              <a:t>W tej części zaleca się wykorzystanie rzutnika multimedialnego, aby dokonać pokazu. Ułatwi to współpracę nauczyciela z uczniami i odwrotnie, a także uprości kontrolowanie (śledzenie) serfowania po portalu przez dzieci. Poza tym dodatkowym plusem używania rzutnika jest dotarcie z informacją i wiadomościami w tym samym czasie do wszystkich uczniów. Jest to więc METODA POKAZU połączona z ELEMENTAMI WYKŁADU /POGADANKI/.</a:t>
            </a:r>
          </a:p>
          <a:p>
            <a:endParaRPr lang="pl-PL" dirty="0"/>
          </a:p>
          <a:p>
            <a:pPr marL="0" marR="0" lvl="0" indent="0" algn="l" defTabSz="914400" rtl="0" eaLnBrk="1" fontAlgn="auto" latinLnBrk="0" hangingPunct="1">
              <a:lnSpc>
                <a:spcPct val="100000"/>
              </a:lnSpc>
              <a:spcBef>
                <a:spcPts val="0"/>
              </a:spcBef>
              <a:spcAft>
                <a:spcPts val="0"/>
              </a:spcAft>
              <a:buClrTx/>
              <a:buSzTx/>
              <a:buFontTx/>
              <a:buNone/>
              <a:tabLst/>
              <a:defRPr/>
            </a:pPr>
            <a:r>
              <a:rPr lang="pl-PL" sz="1200" i="0" kern="1200" dirty="0">
                <a:solidFill>
                  <a:schemeClr val="tx1"/>
                </a:solidFill>
                <a:effectLst/>
                <a:latin typeface="+mn-lt"/>
                <a:ea typeface="+mn-ea"/>
                <a:cs typeface="+mn-cs"/>
              </a:rPr>
              <a:t>Podczas pracy na stronie GODZINA KODOWANIA zadaniem nauczyciela jest naprowadzanie uczniów na prawidłowe rozwiązanie, a w razie potrzeby ponowne wytłumaczenie i pomoc.</a:t>
            </a:r>
          </a:p>
          <a:p>
            <a:endParaRPr lang="pl-PL"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36</a:t>
            </a:fld>
            <a:endParaRPr lang="pl-PL"/>
          </a:p>
        </p:txBody>
      </p:sp>
    </p:spTree>
    <p:extLst>
      <p:ext uri="{BB962C8B-B14F-4D97-AF65-F5344CB8AC3E}">
        <p14:creationId xmlns:p14="http://schemas.microsoft.com/office/powerpoint/2010/main" val="4075412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l-PL" sz="1200" i="0" kern="1200" dirty="0">
                <a:solidFill>
                  <a:schemeClr val="tx1"/>
                </a:solidFill>
                <a:effectLst/>
                <a:latin typeface="+mn-lt"/>
                <a:ea typeface="+mn-ea"/>
                <a:cs typeface="+mn-cs"/>
              </a:rPr>
              <a:t>Warto pamiętać o pochwałach i nagradzaniu dzieci za ich zaangażowanie w zajęcia. Posłużą w tym celu np. naklejki UŚMIECHNIĘTE BUŹKI, które dzieci mogą wklejać do zeszytu lub dzienniczków. Ilość zebranych naklejek będzie motywacją do coraz lepszej pracy. Pamiętajmy również o ocenianiu kształtującym. Jest ono bardzo ważne na I etapie edukacyjnym. Dopinguje i dowartościowuje młodego człowieka, precyzyjnie w delikatny sposób sugeruje co musi jeszcze opanować, a przede wszystkim daje informację zwrotną dziecku o jego postępach.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pl-PL" sz="1200" i="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l-PL" sz="1200" i="0" kern="1200" dirty="0">
                <a:solidFill>
                  <a:schemeClr val="tx1"/>
                </a:solidFill>
                <a:effectLst/>
                <a:latin typeface="+mn-lt"/>
                <a:ea typeface="+mn-ea"/>
                <a:cs typeface="+mn-cs"/>
              </a:rPr>
              <a:t>Zasoby tego kursu są dobrym fundamentem i podstawą do pracy w środowisku programowania SCRATCH. Warto więc wykonać poszczególne zadania i ćwiczenia wspólnie z uczniami. Zarówno interfejs graficzny, jak i zawartość merytoryczna do złudzenia przypomina środowisko SCRATCH i wprowadza ucznia w świat programowania bez jego świadomości.</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pl-PL" sz="1200" i="0" kern="1200" dirty="0">
              <a:solidFill>
                <a:schemeClr val="tx1"/>
              </a:solidFill>
              <a:effectLst/>
              <a:latin typeface="+mn-lt"/>
              <a:ea typeface="+mn-ea"/>
              <a:cs typeface="+mn-cs"/>
            </a:endParaRPr>
          </a:p>
          <a:p>
            <a:endParaRPr lang="pl-PL" i="0" dirty="0"/>
          </a:p>
        </p:txBody>
      </p:sp>
      <p:sp>
        <p:nvSpPr>
          <p:cNvPr id="4" name="Symbol zastępczy numeru slajdu 3"/>
          <p:cNvSpPr>
            <a:spLocks noGrp="1"/>
          </p:cNvSpPr>
          <p:nvPr>
            <p:ph type="sldNum" sz="quarter" idx="10"/>
          </p:nvPr>
        </p:nvSpPr>
        <p:spPr/>
        <p:txBody>
          <a:bodyPr/>
          <a:lstStyle/>
          <a:p>
            <a:fld id="{3A856D47-E418-48B6-9DC9-4A424A4D2EF9}" type="slidenum">
              <a:rPr lang="pl-PL" smtClean="0"/>
              <a:t>37</a:t>
            </a:fld>
            <a:endParaRPr lang="pl-PL"/>
          </a:p>
        </p:txBody>
      </p:sp>
    </p:spTree>
    <p:extLst>
      <p:ext uri="{BB962C8B-B14F-4D97-AF65-F5344CB8AC3E}">
        <p14:creationId xmlns:p14="http://schemas.microsoft.com/office/powerpoint/2010/main" val="3206036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bg>
      <p:bgRef idx="1002">
        <a:schemeClr val="bg2"/>
      </p:bgRef>
    </p:bg>
    <p:spTree>
      <p:nvGrpSpPr>
        <p:cNvPr id="1" name=""/>
        <p:cNvGrpSpPr/>
        <p:nvPr/>
      </p:nvGrpSpPr>
      <p:grpSpPr>
        <a:xfrm>
          <a:off x="0" y="0"/>
          <a:ext cx="0" cy="0"/>
          <a:chOff x="0" y="0"/>
          <a:chExt cx="0" cy="0"/>
        </a:xfrm>
      </p:grpSpPr>
      <p:sp>
        <p:nvSpPr>
          <p:cNvPr id="9" name="Tytuł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pl-PL"/>
              <a:t>Kliknij, aby edytować styl</a:t>
            </a:r>
            <a:endParaRPr kumimoji="0" lang="en-US"/>
          </a:p>
        </p:txBody>
      </p:sp>
      <p:sp>
        <p:nvSpPr>
          <p:cNvPr id="17" name="Podtytuł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l-PL"/>
              <a:t>Kliknij, aby edytować styl wzorca podtytułu</a:t>
            </a:r>
            <a:endParaRPr kumimoji="0" lang="en-US"/>
          </a:p>
        </p:txBody>
      </p:sp>
      <p:sp>
        <p:nvSpPr>
          <p:cNvPr id="30" name="Symbol zastępczy daty 29"/>
          <p:cNvSpPr>
            <a:spLocks noGrp="1"/>
          </p:cNvSpPr>
          <p:nvPr>
            <p:ph type="dt" sz="half" idx="10"/>
          </p:nvPr>
        </p:nvSpPr>
        <p:spPr/>
        <p:txBody>
          <a:bodyPr/>
          <a:lstStyle/>
          <a:p>
            <a:fld id="{75EBE70F-B5CB-4D29-904C-88623F4B13F2}" type="datetimeFigureOut">
              <a:rPr lang="pl-PL" smtClean="0"/>
              <a:t>2017-12-13</a:t>
            </a:fld>
            <a:endParaRPr lang="pl-PL"/>
          </a:p>
        </p:txBody>
      </p:sp>
      <p:sp>
        <p:nvSpPr>
          <p:cNvPr id="19" name="Symbol zastępczy stopki 18"/>
          <p:cNvSpPr>
            <a:spLocks noGrp="1"/>
          </p:cNvSpPr>
          <p:nvPr>
            <p:ph type="ftr" sz="quarter" idx="11"/>
          </p:nvPr>
        </p:nvSpPr>
        <p:spPr/>
        <p:txBody>
          <a:bodyPr/>
          <a:lstStyle/>
          <a:p>
            <a:endParaRPr lang="pl-PL"/>
          </a:p>
        </p:txBody>
      </p:sp>
      <p:sp>
        <p:nvSpPr>
          <p:cNvPr id="27" name="Symbol zastępczy numeru slajdu 26"/>
          <p:cNvSpPr>
            <a:spLocks noGrp="1"/>
          </p:cNvSpPr>
          <p:nvPr>
            <p:ph type="sldNum" sz="quarter" idx="12"/>
          </p:nvPr>
        </p:nvSpPr>
        <p:spPr/>
        <p:txBody>
          <a:bodyPr/>
          <a:lstStyle/>
          <a:p>
            <a:fld id="{A1E574B3-93BF-4537-856F-9BC0876D1E2E}" type="slidenum">
              <a:rPr lang="pl-PL" smtClean="0"/>
              <a:t>‹#›</a:t>
            </a:fld>
            <a:endParaRPr lang="pl-PL"/>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a:t>Kliknij, aby edytować styl</a:t>
            </a:r>
            <a:endParaRPr kumimoji="0" lang="en-US"/>
          </a:p>
        </p:txBody>
      </p:sp>
      <p:sp>
        <p:nvSpPr>
          <p:cNvPr id="3" name="Symbol zastępczy tytułu pionowego 2"/>
          <p:cNvSpPr>
            <a:spLocks noGrp="1"/>
          </p:cNvSpPr>
          <p:nvPr>
            <p:ph type="body" orient="vert" idx="1"/>
          </p:nvPr>
        </p:nvSpPr>
        <p:spPr/>
        <p:txBody>
          <a:bodyPr vert="eaVert"/>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4" name="Symbol zastępczy daty 3"/>
          <p:cNvSpPr>
            <a:spLocks noGrp="1"/>
          </p:cNvSpPr>
          <p:nvPr>
            <p:ph type="dt" sz="half" idx="10"/>
          </p:nvPr>
        </p:nvSpPr>
        <p:spPr/>
        <p:txBody>
          <a:bodyPr/>
          <a:lstStyle/>
          <a:p>
            <a:fld id="{75EBE70F-B5CB-4D29-904C-88623F4B13F2}" type="datetimeFigureOut">
              <a:rPr lang="pl-PL" smtClean="0"/>
              <a:t>2017-12-13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A1E574B3-93BF-4537-856F-9BC0876D1E2E}"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914401"/>
            <a:ext cx="2057400" cy="5211763"/>
          </a:xfrm>
        </p:spPr>
        <p:txBody>
          <a:bodyPr vert="eaVert"/>
          <a:lstStyle/>
          <a:p>
            <a:r>
              <a:rPr kumimoji="0" lang="pl-PL"/>
              <a:t>Kliknij, aby edytować styl</a:t>
            </a:r>
            <a:endParaRPr kumimoji="0" lang="en-US"/>
          </a:p>
        </p:txBody>
      </p:sp>
      <p:sp>
        <p:nvSpPr>
          <p:cNvPr id="3" name="Symbol zastępczy tytułu pionowego 2"/>
          <p:cNvSpPr>
            <a:spLocks noGrp="1"/>
          </p:cNvSpPr>
          <p:nvPr>
            <p:ph type="body" orient="vert" idx="1"/>
          </p:nvPr>
        </p:nvSpPr>
        <p:spPr>
          <a:xfrm>
            <a:off x="457200" y="914401"/>
            <a:ext cx="6019800" cy="5211763"/>
          </a:xfrm>
        </p:spPr>
        <p:txBody>
          <a:bodyPr vert="eaVert"/>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4" name="Symbol zastępczy daty 3"/>
          <p:cNvSpPr>
            <a:spLocks noGrp="1"/>
          </p:cNvSpPr>
          <p:nvPr>
            <p:ph type="dt" sz="half" idx="10"/>
          </p:nvPr>
        </p:nvSpPr>
        <p:spPr/>
        <p:txBody>
          <a:bodyPr/>
          <a:lstStyle/>
          <a:p>
            <a:fld id="{75EBE70F-B5CB-4D29-904C-88623F4B13F2}" type="datetimeFigureOut">
              <a:rPr lang="pl-PL" smtClean="0"/>
              <a:t>2017-12-13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A1E574B3-93BF-4537-856F-9BC0876D1E2E}" type="slidenum">
              <a:rPr lang="pl-PL" smtClean="0"/>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a:t>Kliknij, aby edytować styl</a:t>
            </a:r>
            <a:endParaRPr kumimoji="0" lang="en-US"/>
          </a:p>
        </p:txBody>
      </p:sp>
      <p:sp>
        <p:nvSpPr>
          <p:cNvPr id="3" name="Symbol zastępczy zawartości 2"/>
          <p:cNvSpPr>
            <a:spLocks noGrp="1"/>
          </p:cNvSpPr>
          <p:nvPr>
            <p:ph idx="1"/>
          </p:nvPr>
        </p:nvSpPr>
        <p:spPr/>
        <p:txBody>
          <a:body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4" name="Symbol zastępczy daty 3"/>
          <p:cNvSpPr>
            <a:spLocks noGrp="1"/>
          </p:cNvSpPr>
          <p:nvPr>
            <p:ph type="dt" sz="half" idx="10"/>
          </p:nvPr>
        </p:nvSpPr>
        <p:spPr/>
        <p:txBody>
          <a:bodyPr/>
          <a:lstStyle/>
          <a:p>
            <a:fld id="{75EBE70F-B5CB-4D29-904C-88623F4B13F2}" type="datetimeFigureOut">
              <a:rPr lang="pl-PL" smtClean="0"/>
              <a:t>2017-12-13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A1E574B3-93BF-4537-856F-9BC0876D1E2E}" type="slidenum">
              <a:rPr lang="pl-PL" smtClean="0"/>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bg>
      <p:bgRef idx="1002">
        <a:schemeClr val="bg2"/>
      </p:bgRef>
    </p:bg>
    <p:spTree>
      <p:nvGrpSpPr>
        <p:cNvPr id="1" name=""/>
        <p:cNvGrpSpPr/>
        <p:nvPr/>
      </p:nvGrpSpPr>
      <p:grpSpPr>
        <a:xfrm>
          <a:off x="0" y="0"/>
          <a:ext cx="0" cy="0"/>
          <a:chOff x="0" y="0"/>
          <a:chExt cx="0" cy="0"/>
        </a:xfrm>
      </p:grpSpPr>
      <p:sp>
        <p:nvSpPr>
          <p:cNvPr id="2" name="Tytuł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pl-PL"/>
              <a:t>Kliknij, aby edytować styl</a:t>
            </a:r>
            <a:endParaRPr kumimoji="0" lang="en-US"/>
          </a:p>
        </p:txBody>
      </p:sp>
      <p:sp>
        <p:nvSpPr>
          <p:cNvPr id="3" name="Symbol zastępczy tekstu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l-PL"/>
              <a:t>Kliknij, aby edytować style wzorca tekstu</a:t>
            </a:r>
          </a:p>
        </p:txBody>
      </p:sp>
      <p:sp>
        <p:nvSpPr>
          <p:cNvPr id="4" name="Symbol zastępczy daty 3"/>
          <p:cNvSpPr>
            <a:spLocks noGrp="1"/>
          </p:cNvSpPr>
          <p:nvPr>
            <p:ph type="dt" sz="half" idx="10"/>
          </p:nvPr>
        </p:nvSpPr>
        <p:spPr/>
        <p:txBody>
          <a:bodyPr/>
          <a:lstStyle/>
          <a:p>
            <a:fld id="{75EBE70F-B5CB-4D29-904C-88623F4B13F2}" type="datetimeFigureOut">
              <a:rPr lang="pl-PL" smtClean="0"/>
              <a:t>2017-12-13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A1E574B3-93BF-4537-856F-9BC0876D1E2E}" type="slidenum">
              <a:rPr lang="pl-PL" smtClean="0"/>
              <a:t>‹#›</a:t>
            </a:fld>
            <a:endParaRPr lang="pl-PL"/>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1143000"/>
          </a:xfrm>
        </p:spPr>
        <p:txBody>
          <a:bodyPr/>
          <a:lstStyle/>
          <a:p>
            <a:r>
              <a:rPr kumimoji="0" lang="pl-PL"/>
              <a:t>Kliknij, aby edytować styl</a:t>
            </a:r>
            <a:endParaRPr kumimoji="0" lang="en-US"/>
          </a:p>
        </p:txBody>
      </p:sp>
      <p:sp>
        <p:nvSpPr>
          <p:cNvPr id="3" name="Symbol zastępczy zawartości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4" name="Symbol zastępczy zawartości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5" name="Symbol zastępczy daty 4"/>
          <p:cNvSpPr>
            <a:spLocks noGrp="1"/>
          </p:cNvSpPr>
          <p:nvPr>
            <p:ph type="dt" sz="half" idx="10"/>
          </p:nvPr>
        </p:nvSpPr>
        <p:spPr/>
        <p:txBody>
          <a:bodyPr/>
          <a:lstStyle/>
          <a:p>
            <a:fld id="{75EBE70F-B5CB-4D29-904C-88623F4B13F2}" type="datetimeFigureOut">
              <a:rPr lang="pl-PL" smtClean="0"/>
              <a:t>2017-12-13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A1E574B3-93BF-4537-856F-9BC0876D1E2E}" type="slidenum">
              <a:rPr lang="pl-PL" smtClean="0"/>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1143000"/>
          </a:xfrm>
        </p:spPr>
        <p:txBody>
          <a:bodyPr tIns="45720" anchor="b"/>
          <a:lstStyle>
            <a:lvl1pPr>
              <a:defRPr/>
            </a:lvl1pPr>
          </a:lstStyle>
          <a:p>
            <a:r>
              <a:rPr kumimoji="0" lang="pl-PL"/>
              <a:t>Kliknij, aby edytować styl</a:t>
            </a:r>
            <a:endParaRPr kumimoji="0" lang="en-US"/>
          </a:p>
        </p:txBody>
      </p:sp>
      <p:sp>
        <p:nvSpPr>
          <p:cNvPr id="3" name="Symbol zastępczy tekstu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l-PL"/>
              <a:t>Kliknij, aby edytować style wzorca tekstu</a:t>
            </a:r>
          </a:p>
        </p:txBody>
      </p:sp>
      <p:sp>
        <p:nvSpPr>
          <p:cNvPr id="4" name="Symbol zastępczy tekstu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l-PL"/>
              <a:t>Kliknij, aby edytować style wzorca tekstu</a:t>
            </a:r>
          </a:p>
        </p:txBody>
      </p:sp>
      <p:sp>
        <p:nvSpPr>
          <p:cNvPr id="5" name="Symbol zastępczy zawartości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6" name="Symbol zastępczy zawartości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7" name="Symbol zastępczy daty 6"/>
          <p:cNvSpPr>
            <a:spLocks noGrp="1"/>
          </p:cNvSpPr>
          <p:nvPr>
            <p:ph type="dt" sz="half" idx="10"/>
          </p:nvPr>
        </p:nvSpPr>
        <p:spPr/>
        <p:txBody>
          <a:bodyPr/>
          <a:lstStyle/>
          <a:p>
            <a:fld id="{75EBE70F-B5CB-4D29-904C-88623F4B13F2}" type="datetimeFigureOut">
              <a:rPr lang="pl-PL" smtClean="0"/>
              <a:t>2017-12-13</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A1E574B3-93BF-4537-856F-9BC0876D1E2E}" type="slidenum">
              <a:rPr lang="pl-PL" smtClean="0"/>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pl-PL"/>
              <a:t>Kliknij, aby edytować styl</a:t>
            </a:r>
            <a:endParaRPr kumimoji="0" lang="en-US"/>
          </a:p>
        </p:txBody>
      </p:sp>
      <p:sp>
        <p:nvSpPr>
          <p:cNvPr id="3" name="Symbol zastępczy daty 2"/>
          <p:cNvSpPr>
            <a:spLocks noGrp="1"/>
          </p:cNvSpPr>
          <p:nvPr>
            <p:ph type="dt" sz="half" idx="10"/>
          </p:nvPr>
        </p:nvSpPr>
        <p:spPr/>
        <p:txBody>
          <a:bodyPr/>
          <a:lstStyle/>
          <a:p>
            <a:fld id="{75EBE70F-B5CB-4D29-904C-88623F4B13F2}" type="datetimeFigureOut">
              <a:rPr lang="pl-PL" smtClean="0"/>
              <a:t>2017-12-13</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A1E574B3-93BF-4537-856F-9BC0876D1E2E}"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75EBE70F-B5CB-4D29-904C-88623F4B13F2}" type="datetimeFigureOut">
              <a:rPr lang="pl-PL" smtClean="0"/>
              <a:t>2017-12-13</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A1E574B3-93BF-4537-856F-9BC0876D1E2E}"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pl-PL"/>
              <a:t>Kliknij, aby edytować styl</a:t>
            </a:r>
            <a:endParaRPr kumimoji="0" lang="en-US"/>
          </a:p>
        </p:txBody>
      </p:sp>
      <p:sp>
        <p:nvSpPr>
          <p:cNvPr id="3" name="Symbol zastępczy tekstu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pl-PL"/>
              <a:t>Kliknij, aby edytować style wzorca tekstu</a:t>
            </a:r>
          </a:p>
        </p:txBody>
      </p:sp>
      <p:sp>
        <p:nvSpPr>
          <p:cNvPr id="4" name="Symbol zastępczy zawartości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5" name="Symbol zastępczy daty 4"/>
          <p:cNvSpPr>
            <a:spLocks noGrp="1"/>
          </p:cNvSpPr>
          <p:nvPr>
            <p:ph type="dt" sz="half" idx="10"/>
          </p:nvPr>
        </p:nvSpPr>
        <p:spPr/>
        <p:txBody>
          <a:bodyPr/>
          <a:lstStyle/>
          <a:p>
            <a:fld id="{75EBE70F-B5CB-4D29-904C-88623F4B13F2}" type="datetimeFigureOut">
              <a:rPr lang="pl-PL" smtClean="0"/>
              <a:t>2017-12-13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A1E574B3-93BF-4537-856F-9BC0876D1E2E}" type="slidenum">
              <a:rPr lang="pl-PL" smtClean="0"/>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9" name="Prostokąt ze ściętym i zaokrąglonym rogiem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ójkąt prostokątny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ytuł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pl-PL"/>
              <a:t>Kliknij, aby edytować styl</a:t>
            </a:r>
            <a:endParaRPr kumimoji="0" lang="en-US"/>
          </a:p>
        </p:txBody>
      </p:sp>
      <p:sp>
        <p:nvSpPr>
          <p:cNvPr id="4" name="Symbol zastępczy tekstu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pl-PL"/>
              <a:t>Kliknij, aby edytować style wzorca tekstu</a:t>
            </a:r>
          </a:p>
        </p:txBody>
      </p:sp>
      <p:sp>
        <p:nvSpPr>
          <p:cNvPr id="5" name="Symbol zastępczy daty 4"/>
          <p:cNvSpPr>
            <a:spLocks noGrp="1"/>
          </p:cNvSpPr>
          <p:nvPr>
            <p:ph type="dt" sz="half" idx="10"/>
          </p:nvPr>
        </p:nvSpPr>
        <p:spPr/>
        <p:txBody>
          <a:bodyPr/>
          <a:lstStyle/>
          <a:p>
            <a:fld id="{75EBE70F-B5CB-4D29-904C-88623F4B13F2}" type="datetimeFigureOut">
              <a:rPr lang="pl-PL" smtClean="0"/>
              <a:t>2017-12-13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a:xfrm>
            <a:off x="8077200" y="6356350"/>
            <a:ext cx="609600" cy="365125"/>
          </a:xfrm>
        </p:spPr>
        <p:txBody>
          <a:bodyPr/>
          <a:lstStyle/>
          <a:p>
            <a:fld id="{A1E574B3-93BF-4537-856F-9BC0876D1E2E}" type="slidenum">
              <a:rPr lang="pl-PL" smtClean="0"/>
              <a:t>‹#›</a:t>
            </a:fld>
            <a:endParaRPr lang="pl-PL"/>
          </a:p>
        </p:txBody>
      </p:sp>
      <p:sp>
        <p:nvSpPr>
          <p:cNvPr id="3" name="Symbol zastępczy obrazu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pl-PL"/>
              <a:t>Kliknij ikonę, aby dodać obraz</a:t>
            </a:r>
            <a:endParaRPr kumimoji="0" lang="en-US" dirty="0"/>
          </a:p>
        </p:txBody>
      </p:sp>
      <p:sp>
        <p:nvSpPr>
          <p:cNvPr id="10" name="Dowolny kształt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Dowolny kształt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Dowolny kształt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Dowolny kształt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Symbol zastępczy tytułu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pl-PL"/>
              <a:t>Kliknij, aby edytować styl</a:t>
            </a:r>
            <a:endParaRPr kumimoji="0" lang="en-US"/>
          </a:p>
        </p:txBody>
      </p:sp>
      <p:sp>
        <p:nvSpPr>
          <p:cNvPr id="30" name="Symbol zastępczy tekstu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pl-PL"/>
              <a:t>Kliknij, aby edytować style wzorca tekstu</a:t>
            </a:r>
          </a:p>
          <a:p>
            <a:pPr lvl="1" eaLnBrk="1" latinLnBrk="0" hangingPunct="1"/>
            <a:r>
              <a:rPr kumimoji="0" lang="pl-PL"/>
              <a:t>Drugi poziom</a:t>
            </a:r>
          </a:p>
          <a:p>
            <a:pPr lvl="2" eaLnBrk="1" latinLnBrk="0" hangingPunct="1"/>
            <a:r>
              <a:rPr kumimoji="0" lang="pl-PL"/>
              <a:t>Trzeci poziom</a:t>
            </a:r>
          </a:p>
          <a:p>
            <a:pPr lvl="3" eaLnBrk="1" latinLnBrk="0" hangingPunct="1"/>
            <a:r>
              <a:rPr kumimoji="0" lang="pl-PL"/>
              <a:t>Czwarty poziom</a:t>
            </a:r>
          </a:p>
          <a:p>
            <a:pPr lvl="4" eaLnBrk="1" latinLnBrk="0" hangingPunct="1"/>
            <a:r>
              <a:rPr kumimoji="0" lang="pl-PL"/>
              <a:t>Piąty poziom</a:t>
            </a:r>
            <a:endParaRPr kumimoji="0" lang="en-US"/>
          </a:p>
        </p:txBody>
      </p:sp>
      <p:sp>
        <p:nvSpPr>
          <p:cNvPr id="10" name="Symbol zastępczy daty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5EBE70F-B5CB-4D29-904C-88623F4B13F2}" type="datetimeFigureOut">
              <a:rPr lang="pl-PL" smtClean="0"/>
              <a:t>2017-12-13</a:t>
            </a:fld>
            <a:endParaRPr lang="pl-PL"/>
          </a:p>
        </p:txBody>
      </p:sp>
      <p:sp>
        <p:nvSpPr>
          <p:cNvPr id="22" name="Symbol zastępczy stopki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pl-PL"/>
          </a:p>
        </p:txBody>
      </p:sp>
      <p:sp>
        <p:nvSpPr>
          <p:cNvPr id="18" name="Symbol zastępczy numeru slajdu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1E574B3-93BF-4537-856F-9BC0876D1E2E}" type="slidenum">
              <a:rPr lang="pl-PL" smtClean="0"/>
              <a:t>‹#›</a:t>
            </a:fld>
            <a:endParaRPr lang="pl-PL"/>
          </a:p>
        </p:txBody>
      </p:sp>
      <p:grpSp>
        <p:nvGrpSpPr>
          <p:cNvPr id="2" name="Grupa 1"/>
          <p:cNvGrpSpPr/>
          <p:nvPr/>
        </p:nvGrpSpPr>
        <p:grpSpPr>
          <a:xfrm>
            <a:off x="-19017" y="202408"/>
            <a:ext cx="9180548" cy="649224"/>
            <a:chOff x="-19045" y="216550"/>
            <a:chExt cx="9180548" cy="649224"/>
          </a:xfrm>
        </p:grpSpPr>
        <p:sp>
          <p:nvSpPr>
            <p:cNvPr id="12" name="Dowolny kształt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Dowolny kształt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hyperlink" Target="https://www.google.pl/search?q=k%C3%B3%C5%82ko+i+krzy%C5%BCyk+online&amp;ie=utf-8&amp;oe=utf-8&amp;client=firefox-b&amp;gfe_rd=cr&amp;dcr=0&amp;ei=1kboWfWNFJer4gTh5IHADw"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exams.vccsystem.eu/"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godzinakodowania.pl/" TargetMode="Externa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hyperlink" Target="http://godzinakodowania.pl/" TargetMode="External"/><Relationship Id="rId5" Type="http://schemas.openxmlformats.org/officeDocument/2006/relationships/hyperlink" Target="https://studio.code.org/s/course1" TargetMode="Externa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hyperlink" Target="https://studio.code.org/s/course1/stage/1/puzzle/2"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hyperlink" Target="https://code.org/starwars"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hyperlink" Target="https://code.org/minecraft" TargetMode="External"/><Relationship Id="rId5" Type="http://schemas.openxmlformats.org/officeDocument/2006/relationships/image" Target="../media/image21.png"/><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scratch.mit.edu/"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NyUO-pIcqbo"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scratch.mit.edu/"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hyperlink" Target="https://scratch.mit.edu/projects/editor/#editor" TargetMode="External"/><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gif"/><Relationship Id="rId1" Type="http://schemas.openxmlformats.org/officeDocument/2006/relationships/slideLayout" Target="../slideLayouts/slideLayout2.xml"/><Relationship Id="rId4" Type="http://schemas.openxmlformats.org/officeDocument/2006/relationships/hyperlink" Target="https://www.sgpsys.com/pl/lekcje.asp" TargetMode="Externa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hyperlink" Target="http://logo.oeiizk.waw.pl/" TargetMode="External"/><Relationship Id="rId1" Type="http://schemas.openxmlformats.org/officeDocument/2006/relationships/slideLayout" Target="../slideLayouts/slideLayout2.xml"/><Relationship Id="rId5" Type="http://schemas.openxmlformats.org/officeDocument/2006/relationships/image" Target="../media/image35.jpg"/><Relationship Id="rId4" Type="http://schemas.openxmlformats.org/officeDocument/2006/relationships/image" Target="../media/image3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www.youtube.com/watch?v=wwDw56GEilE" TargetMode="External"/><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www.youtube.com/watch?v=Vp53mkFuJs0" TargetMode="External"/><Relationship Id="rId7" Type="http://schemas.openxmlformats.org/officeDocument/2006/relationships/image" Target="../media/image44.jpeg"/><Relationship Id="rId2" Type="http://schemas.openxmlformats.org/officeDocument/2006/relationships/hyperlink" Target="https://www.youtube.com/watch?v=TmVUxkxe4UI" TargetMode="External"/><Relationship Id="rId1" Type="http://schemas.openxmlformats.org/officeDocument/2006/relationships/slideLayout" Target="../slideLayouts/slideLayout2.xml"/><Relationship Id="rId6" Type="http://schemas.openxmlformats.org/officeDocument/2006/relationships/hyperlink" Target="https://www.youtube.com/watch?v=iQ4Obj7hVj8utube.com/watch?v=L_v3KTyoX6k" TargetMode="External"/><Relationship Id="rId5" Type="http://schemas.openxmlformats.org/officeDocument/2006/relationships/hyperlink" Target="https://www.youtube.com/watch?v=YESq0abFfYU" TargetMode="External"/><Relationship Id="rId4" Type="http://schemas.openxmlformats.org/officeDocument/2006/relationships/hyperlink" Target="https://www.youtube.com/watch?v=TXS2SLSpLhw"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s://www.youtube.com/watch?v=VMKTcGqqlek" TargetMode="External"/><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www.youtube.com/watch?v=ewv5c9q9wRw" TargetMode="External"/><Relationship Id="rId1" Type="http://schemas.openxmlformats.org/officeDocument/2006/relationships/slideLayout" Target="../slideLayouts/slideLayout6.xml"/><Relationship Id="rId5" Type="http://schemas.openxmlformats.org/officeDocument/2006/relationships/hyperlink" Target="https://www.youtube.com/watch?v=NqSTyFUcZsc" TargetMode="External"/><Relationship Id="rId4" Type="http://schemas.openxmlformats.org/officeDocument/2006/relationships/image" Target="../media/image47.png"/></Relationships>
</file>

<file path=ppt/slides/_rels/slide64.xml.rels><?xml version="1.0" encoding="UTF-8" standalone="yes"?>
<Relationships xmlns="http://schemas.openxmlformats.org/package/2006/relationships"><Relationship Id="rId3" Type="http://schemas.openxmlformats.org/officeDocument/2006/relationships/hyperlink" Target="https://www.youtube.com/watch?v=Tyc88Pp_WCM" TargetMode="External"/><Relationship Id="rId2" Type="http://schemas.openxmlformats.org/officeDocument/2006/relationships/hyperlink" Target="https://www.youtube.com/watch?v=vZYvOVu4M88"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g"/><Relationship Id="rId1" Type="http://schemas.openxmlformats.org/officeDocument/2006/relationships/slideLayout" Target="../slideLayouts/slideLayout6.xml"/><Relationship Id="rId4" Type="http://schemas.openxmlformats.org/officeDocument/2006/relationships/image" Target="../media/image50.jpeg"/></Relationships>
</file>

<file path=ppt/slides/_rels/slide6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hyperlink" Target="https://www.dobreprogramy.pl/"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www.programosy.pl/" TargetMode="External"/><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www.youtube.com/watch?v=LTJ72x6pmKg" TargetMode="External"/><Relationship Id="rId2" Type="http://schemas.openxmlformats.org/officeDocument/2006/relationships/hyperlink" Target="http://www.teacher.webd.pl/plan411.php" TargetMode="Externa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hyperlink" Target="http://www.oeiizk.edu.pl/wychowawca/konczugowski/wstep.htm" TargetMode="External"/><Relationship Id="rId4" Type="http://schemas.openxmlformats.org/officeDocument/2006/relationships/hyperlink" Target="https://www.computerworld.pl/ftp/plan.html"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cholaris.pl/" TargetMode="External"/><Relationship Id="rId7" Type="http://schemas.openxmlformats.org/officeDocument/2006/relationships/hyperlink" Target="https://www.google.com/culturalinstitute/beta/?hl=pl" TargetMode="External"/><Relationship Id="rId2" Type="http://schemas.openxmlformats.org/officeDocument/2006/relationships/hyperlink" Target="https://pl.khanacademy.org/" TargetMode="External"/><Relationship Id="rId1" Type="http://schemas.openxmlformats.org/officeDocument/2006/relationships/slideLayout" Target="../slideLayouts/slideLayout2.xml"/><Relationship Id="rId6" Type="http://schemas.openxmlformats.org/officeDocument/2006/relationships/hyperlink" Target="https://learningapps.org/" TargetMode="External"/><Relationship Id="rId5" Type="http://schemas.openxmlformats.org/officeDocument/2006/relationships/hyperlink" Target="https://edunews.pl/" TargetMode="External"/><Relationship Id="rId4" Type="http://schemas.openxmlformats.org/officeDocument/2006/relationships/hyperlink" Target="http://www.superbelfrzy.edu.p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nac.gov.pl/" TargetMode="External"/><Relationship Id="rId2" Type="http://schemas.openxmlformats.org/officeDocument/2006/relationships/hyperlink" Target="http://nina.gov.pl/" TargetMode="External"/><Relationship Id="rId1" Type="http://schemas.openxmlformats.org/officeDocument/2006/relationships/slideLayout" Target="../slideLayouts/slideLayout2.xml"/><Relationship Id="rId6" Type="http://schemas.openxmlformats.org/officeDocument/2006/relationships/hyperlink" Target="https://polona.pl/" TargetMode="External"/><Relationship Id="rId5" Type="http://schemas.openxmlformats.org/officeDocument/2006/relationships/hyperlink" Target="http://www.bn.org.pl/" TargetMode="External"/><Relationship Id="rId4" Type="http://schemas.openxmlformats.org/officeDocument/2006/relationships/hyperlink" Target="http://fn.org.pl/" TargetMode="External"/></Relationships>
</file>

<file path=ppt/slides/_rels/slide7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https://www.bobr.edu.pl/"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683568" y="2852936"/>
            <a:ext cx="7851648" cy="1828800"/>
          </a:xfrm>
        </p:spPr>
        <p:txBody>
          <a:bodyPr>
            <a:noAutofit/>
          </a:bodyPr>
          <a:lstStyle/>
          <a:p>
            <a:pPr algn="ctr"/>
            <a:r>
              <a:rPr lang="pl-PL" sz="4000" dirty="0">
                <a:solidFill>
                  <a:schemeClr val="tx1"/>
                </a:solidFill>
              </a:rPr>
              <a:t>Spotkanie informacyjne dla kadry kierowniczej szkół biorących udział </a:t>
            </a:r>
            <a:br>
              <a:rPr lang="pl-PL" sz="4000" dirty="0">
                <a:solidFill>
                  <a:schemeClr val="tx1"/>
                </a:solidFill>
              </a:rPr>
            </a:br>
            <a:r>
              <a:rPr lang="pl-PL" sz="4000" dirty="0">
                <a:solidFill>
                  <a:schemeClr val="tx1"/>
                </a:solidFill>
              </a:rPr>
              <a:t>w projekcie</a:t>
            </a:r>
            <a:br>
              <a:rPr lang="pl-PL" sz="4000" dirty="0">
                <a:solidFill>
                  <a:schemeClr val="tx1"/>
                </a:solidFill>
              </a:rPr>
            </a:br>
            <a:r>
              <a:rPr lang="pl-PL" sz="2800" dirty="0">
                <a:solidFill>
                  <a:schemeClr val="tx1"/>
                </a:solidFill>
              </a:rPr>
              <a:t>„</a:t>
            </a:r>
            <a:r>
              <a:rPr lang="pl-PL" sz="2800" dirty="0">
                <a:solidFill>
                  <a:schemeClr val="tx1"/>
                </a:solidFill>
                <a:effectLst/>
              </a:rPr>
              <a:t>Razem odkryjmy świat programowania </a:t>
            </a:r>
            <a:br>
              <a:rPr lang="pl-PL" sz="2800" dirty="0">
                <a:solidFill>
                  <a:schemeClr val="tx1"/>
                </a:solidFill>
                <a:effectLst/>
              </a:rPr>
            </a:br>
            <a:r>
              <a:rPr lang="pl-PL" sz="2800" dirty="0">
                <a:solidFill>
                  <a:schemeClr val="tx1"/>
                </a:solidFill>
                <a:effectLst/>
              </a:rPr>
              <a:t>- szkolenie dla nauczycieli i uczniów z podregionu puławskiego”</a:t>
            </a:r>
            <a:endParaRPr lang="pl-PL" sz="2800" dirty="0">
              <a:solidFill>
                <a:schemeClr val="tx1"/>
              </a:solidFill>
            </a:endParaRPr>
          </a:p>
        </p:txBody>
      </p:sp>
      <p:sp>
        <p:nvSpPr>
          <p:cNvPr id="3" name="Podtytuł 2"/>
          <p:cNvSpPr>
            <a:spLocks noGrp="1"/>
          </p:cNvSpPr>
          <p:nvPr>
            <p:ph type="subTitle" idx="1"/>
          </p:nvPr>
        </p:nvSpPr>
        <p:spPr>
          <a:xfrm>
            <a:off x="528923" y="6025944"/>
            <a:ext cx="7854696" cy="832056"/>
          </a:xfrm>
        </p:spPr>
        <p:txBody>
          <a:bodyPr>
            <a:normAutofit/>
          </a:bodyPr>
          <a:lstStyle/>
          <a:p>
            <a:pPr algn="ctr"/>
            <a:r>
              <a:rPr lang="pl-PL" sz="2000" dirty="0"/>
              <a:t>2017</a:t>
            </a:r>
          </a:p>
        </p:txBody>
      </p:sp>
      <p:pic>
        <p:nvPicPr>
          <p:cNvPr id="4" name="Obraz 3" descr="C:\Users\Edyta Migałka\AppData\Local\Microsoft\Windows\INetCache\Content.Word\Fundacja-VCC_loga_pasek_3.jpg">
            <a:extLst>
              <a:ext uri="{FF2B5EF4-FFF2-40B4-BE49-F238E27FC236}">
                <a16:creationId xmlns:a16="http://schemas.microsoft.com/office/drawing/2014/main" id="{ED7D620B-B6DF-408E-9D24-9DA3779ADED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1291" y="188640"/>
            <a:ext cx="6029960" cy="576580"/>
          </a:xfrm>
          <a:prstGeom prst="rect">
            <a:avLst/>
          </a:prstGeom>
          <a:noFill/>
          <a:ln>
            <a:noFill/>
          </a:ln>
        </p:spPr>
      </p:pic>
      <p:pic>
        <p:nvPicPr>
          <p:cNvPr id="5" name="Obraz 4" descr="C:\Users\Edyta Migałka\AppData\Local\Microsoft\Windows\INetCache\Content.Word\Fundacja-VCC_loga_pasek_2.jpg">
            <a:extLst>
              <a:ext uri="{FF2B5EF4-FFF2-40B4-BE49-F238E27FC236}">
                <a16:creationId xmlns:a16="http://schemas.microsoft.com/office/drawing/2014/main" id="{AC0DA633-E5DE-4DE9-BADA-D2F0BE304B93}"/>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1291" y="6153682"/>
            <a:ext cx="6029960" cy="57658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708688"/>
          </a:xfrm>
        </p:spPr>
        <p:txBody>
          <a:bodyPr>
            <a:noAutofit/>
          </a:bodyPr>
          <a:lstStyle/>
          <a:p>
            <a:pPr algn="ctr"/>
            <a:r>
              <a:rPr lang="pl-PL" sz="3600" b="1"/>
              <a:t>Ankieta samooceny c.d.</a:t>
            </a:r>
          </a:p>
        </p:txBody>
      </p:sp>
      <p:graphicFrame>
        <p:nvGraphicFramePr>
          <p:cNvPr id="3" name="Tabela 2"/>
          <p:cNvGraphicFramePr>
            <a:graphicFrameLocks noGrp="1"/>
          </p:cNvGraphicFramePr>
          <p:nvPr>
            <p:extLst>
              <p:ext uri="{D42A27DB-BD31-4B8C-83A1-F6EECF244321}">
                <p14:modId xmlns:p14="http://schemas.microsoft.com/office/powerpoint/2010/main" val="4080845619"/>
              </p:ext>
            </p:extLst>
          </p:nvPr>
        </p:nvGraphicFramePr>
        <p:xfrm>
          <a:off x="457200" y="1412776"/>
          <a:ext cx="8229600" cy="5021856"/>
        </p:xfrm>
        <a:graphic>
          <a:graphicData uri="http://schemas.openxmlformats.org/drawingml/2006/table">
            <a:tbl>
              <a:tblPr firstRow="1" firstCol="1" bandRow="1">
                <a:tableStyleId>{5C22544A-7EE6-4342-B048-85BDC9FD1C3A}</a:tableStyleId>
              </a:tblPr>
              <a:tblGrid>
                <a:gridCol w="696288">
                  <a:extLst>
                    <a:ext uri="{9D8B030D-6E8A-4147-A177-3AD203B41FA5}">
                      <a16:colId xmlns:a16="http://schemas.microsoft.com/office/drawing/2014/main" val="20000"/>
                    </a:ext>
                  </a:extLst>
                </a:gridCol>
                <a:gridCol w="5424834">
                  <a:extLst>
                    <a:ext uri="{9D8B030D-6E8A-4147-A177-3AD203B41FA5}">
                      <a16:colId xmlns:a16="http://schemas.microsoft.com/office/drawing/2014/main" val="20001"/>
                    </a:ext>
                  </a:extLst>
                </a:gridCol>
                <a:gridCol w="351413">
                  <a:extLst>
                    <a:ext uri="{9D8B030D-6E8A-4147-A177-3AD203B41FA5}">
                      <a16:colId xmlns:a16="http://schemas.microsoft.com/office/drawing/2014/main" val="20002"/>
                    </a:ext>
                  </a:extLst>
                </a:gridCol>
                <a:gridCol w="351413">
                  <a:extLst>
                    <a:ext uri="{9D8B030D-6E8A-4147-A177-3AD203B41FA5}">
                      <a16:colId xmlns:a16="http://schemas.microsoft.com/office/drawing/2014/main" val="20003"/>
                    </a:ext>
                  </a:extLst>
                </a:gridCol>
                <a:gridCol w="351413">
                  <a:extLst>
                    <a:ext uri="{9D8B030D-6E8A-4147-A177-3AD203B41FA5}">
                      <a16:colId xmlns:a16="http://schemas.microsoft.com/office/drawing/2014/main" val="20004"/>
                    </a:ext>
                  </a:extLst>
                </a:gridCol>
                <a:gridCol w="351413">
                  <a:extLst>
                    <a:ext uri="{9D8B030D-6E8A-4147-A177-3AD203B41FA5}">
                      <a16:colId xmlns:a16="http://schemas.microsoft.com/office/drawing/2014/main" val="20005"/>
                    </a:ext>
                  </a:extLst>
                </a:gridCol>
                <a:gridCol w="351413">
                  <a:extLst>
                    <a:ext uri="{9D8B030D-6E8A-4147-A177-3AD203B41FA5}">
                      <a16:colId xmlns:a16="http://schemas.microsoft.com/office/drawing/2014/main" val="20006"/>
                    </a:ext>
                  </a:extLst>
                </a:gridCol>
                <a:gridCol w="351413">
                  <a:extLst>
                    <a:ext uri="{9D8B030D-6E8A-4147-A177-3AD203B41FA5}">
                      <a16:colId xmlns:a16="http://schemas.microsoft.com/office/drawing/2014/main" val="20007"/>
                    </a:ext>
                  </a:extLst>
                </a:gridCol>
              </a:tblGrid>
              <a:tr h="330441">
                <a:tc rowSpan="2">
                  <a:txBody>
                    <a:bodyPr/>
                    <a:lstStyle/>
                    <a:p>
                      <a:pPr algn="ctr">
                        <a:lnSpc>
                          <a:spcPct val="107000"/>
                        </a:lnSpc>
                        <a:spcAft>
                          <a:spcPts val="0"/>
                        </a:spcAft>
                      </a:pPr>
                      <a:r>
                        <a:rPr lang="pl-PL" sz="1400">
                          <a:effectLst/>
                        </a:rPr>
                        <a:t>LP</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rowSpan="2">
                  <a:txBody>
                    <a:bodyPr/>
                    <a:lstStyle/>
                    <a:p>
                      <a:pPr algn="ctr">
                        <a:lnSpc>
                          <a:spcPct val="107000"/>
                        </a:lnSpc>
                        <a:spcAft>
                          <a:spcPts val="0"/>
                        </a:spcAft>
                      </a:pPr>
                      <a:r>
                        <a:rPr lang="pl-PL" sz="1400">
                          <a:effectLst/>
                        </a:rPr>
                        <a:t>TREŚĆ PYTANIA</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gridSpan="6">
                  <a:txBody>
                    <a:bodyPr/>
                    <a:lstStyle/>
                    <a:p>
                      <a:pPr algn="ctr">
                        <a:lnSpc>
                          <a:spcPct val="107000"/>
                        </a:lnSpc>
                        <a:spcAft>
                          <a:spcPts val="0"/>
                        </a:spcAft>
                      </a:pPr>
                      <a:r>
                        <a:rPr lang="pl-PL" sz="1400">
                          <a:effectLst/>
                        </a:rPr>
                        <a:t>POZIOM WIEDZY LUB UMIEJĘTNOŚCI</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0000"/>
                  </a:ext>
                </a:extLst>
              </a:tr>
              <a:tr h="165220">
                <a:tc vMerge="1">
                  <a:txBody>
                    <a:bodyPr/>
                    <a:lstStyle/>
                    <a:p>
                      <a:endParaRPr lang="pl-PL"/>
                    </a:p>
                  </a:txBody>
                  <a:tcPr/>
                </a:tc>
                <a:tc vMerge="1">
                  <a:txBody>
                    <a:bodyPr/>
                    <a:lstStyle/>
                    <a:p>
                      <a:endParaRPr lang="pl-PL"/>
                    </a:p>
                  </a:txBody>
                  <a:tcPr/>
                </a:tc>
                <a:tc>
                  <a:txBody>
                    <a:bodyPr/>
                    <a:lstStyle/>
                    <a:p>
                      <a:pPr algn="ctr">
                        <a:lnSpc>
                          <a:spcPct val="107000"/>
                        </a:lnSpc>
                        <a:spcAft>
                          <a:spcPts val="0"/>
                        </a:spcAft>
                      </a:pPr>
                      <a:r>
                        <a:rPr lang="pl-PL" sz="1400">
                          <a:effectLst/>
                        </a:rPr>
                        <a:t>0</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1</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a:txBody>
                    <a:bodyPr/>
                    <a:lstStyle/>
                    <a:p>
                      <a:pPr algn="ctr">
                        <a:lnSpc>
                          <a:spcPct val="107000"/>
                        </a:lnSpc>
                        <a:spcAft>
                          <a:spcPts val="0"/>
                        </a:spcAft>
                      </a:pPr>
                      <a:r>
                        <a:rPr lang="pl-PL" sz="1400">
                          <a:effectLst/>
                        </a:rPr>
                        <a:t>2</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3</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4</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5</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extLst>
                  <a:ext uri="{0D108BD9-81ED-4DB2-BD59-A6C34878D82A}">
                    <a16:rowId xmlns:a16="http://schemas.microsoft.com/office/drawing/2014/main" val="10001"/>
                  </a:ext>
                </a:extLst>
              </a:tr>
              <a:tr h="660881">
                <a:tc>
                  <a:txBody>
                    <a:bodyPr/>
                    <a:lstStyle/>
                    <a:p>
                      <a:pPr marL="0" lvl="0" indent="0" algn="ctr">
                        <a:lnSpc>
                          <a:spcPct val="107000"/>
                        </a:lnSpc>
                        <a:spcAft>
                          <a:spcPts val="0"/>
                        </a:spcAft>
                        <a:buFont typeface="+mj-lt"/>
                        <a:buNone/>
                      </a:pPr>
                      <a:r>
                        <a:rPr lang="pl-PL" sz="1600">
                          <a:effectLst/>
                        </a:rPr>
                        <a:t>1. </a:t>
                      </a:r>
                      <a:endParaRPr lang="pl-PL"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just">
                        <a:lnSpc>
                          <a:spcPct val="107000"/>
                        </a:lnSpc>
                        <a:spcAft>
                          <a:spcPts val="0"/>
                        </a:spcAft>
                      </a:pPr>
                      <a:r>
                        <a:rPr lang="pl-PL" sz="1400">
                          <a:effectLst/>
                        </a:rPr>
                        <a:t>Jak często Pan/i korzysta z portali społecznościowych, stron edukacyjnych, pomocy dydaktycznych, materiałów, programów, filmów edukacyjnych i innych zamieszczonych w zasobach Internetu?</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extLst>
                  <a:ext uri="{0D108BD9-81ED-4DB2-BD59-A6C34878D82A}">
                    <a16:rowId xmlns:a16="http://schemas.microsoft.com/office/drawing/2014/main" val="10002"/>
                  </a:ext>
                </a:extLst>
              </a:tr>
              <a:tr h="495661">
                <a:tc>
                  <a:txBody>
                    <a:bodyPr/>
                    <a:lstStyle/>
                    <a:p>
                      <a:pPr marL="0" lvl="0" indent="0" algn="ctr">
                        <a:lnSpc>
                          <a:spcPct val="107000"/>
                        </a:lnSpc>
                        <a:spcAft>
                          <a:spcPts val="0"/>
                        </a:spcAft>
                        <a:buFont typeface="+mj-lt"/>
                        <a:buNone/>
                      </a:pPr>
                      <a:r>
                        <a:rPr lang="pl-PL" sz="1600">
                          <a:effectLst/>
                        </a:rPr>
                        <a:t> 2.</a:t>
                      </a:r>
                      <a:endParaRPr lang="pl-PL"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just">
                        <a:lnSpc>
                          <a:spcPct val="107000"/>
                        </a:lnSpc>
                        <a:spcAft>
                          <a:spcPts val="0"/>
                        </a:spcAft>
                      </a:pPr>
                      <a:r>
                        <a:rPr lang="pl-PL" sz="1400">
                          <a:effectLst/>
                        </a:rPr>
                        <a:t>Jaką ma Pan/i wiedzę na temat wsparcia dla nauczycieli edukacji informatycznej oferowanego na różnych stronach edukacyjnych </a:t>
                      </a:r>
                      <a:br>
                        <a:rPr lang="pl-PL" sz="1400">
                          <a:effectLst/>
                        </a:rPr>
                      </a:br>
                      <a:r>
                        <a:rPr lang="pl-PL" sz="1400">
                          <a:effectLst/>
                        </a:rPr>
                        <a:t>w Internecie?</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extLst>
                  <a:ext uri="{0D108BD9-81ED-4DB2-BD59-A6C34878D82A}">
                    <a16:rowId xmlns:a16="http://schemas.microsoft.com/office/drawing/2014/main" val="10003"/>
                  </a:ext>
                </a:extLst>
              </a:tr>
              <a:tr h="456205">
                <a:tc>
                  <a:txBody>
                    <a:bodyPr/>
                    <a:lstStyle/>
                    <a:p>
                      <a:pPr marL="0" lvl="0" indent="0" algn="ctr">
                        <a:lnSpc>
                          <a:spcPct val="107000"/>
                        </a:lnSpc>
                        <a:spcAft>
                          <a:spcPts val="0"/>
                        </a:spcAft>
                        <a:buFont typeface="+mj-lt"/>
                        <a:buNone/>
                      </a:pPr>
                      <a:r>
                        <a:rPr lang="pl-PL" sz="1600">
                          <a:effectLst/>
                        </a:rPr>
                        <a:t> 3.</a:t>
                      </a:r>
                      <a:endParaRPr lang="pl-PL"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just">
                        <a:lnSpc>
                          <a:spcPct val="107000"/>
                        </a:lnSpc>
                        <a:spcAft>
                          <a:spcPts val="0"/>
                        </a:spcAft>
                      </a:pPr>
                      <a:r>
                        <a:rPr lang="pl-PL" sz="1400">
                          <a:effectLst/>
                        </a:rPr>
                        <a:t>W jakim stopniu jest Pan/i przygotowany/a do prowadzenia zajęć </a:t>
                      </a:r>
                      <a:br>
                        <a:rPr lang="pl-PL" sz="1400">
                          <a:effectLst/>
                        </a:rPr>
                      </a:br>
                      <a:r>
                        <a:rPr lang="pl-PL" sz="1400">
                          <a:effectLst/>
                        </a:rPr>
                        <a:t>z programowania w edukacji wczesnoszkolnej?</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extLst>
                  <a:ext uri="{0D108BD9-81ED-4DB2-BD59-A6C34878D82A}">
                    <a16:rowId xmlns:a16="http://schemas.microsoft.com/office/drawing/2014/main" val="10004"/>
                  </a:ext>
                </a:extLst>
              </a:tr>
              <a:tr h="456205">
                <a:tc>
                  <a:txBody>
                    <a:bodyPr/>
                    <a:lstStyle/>
                    <a:p>
                      <a:pPr marL="0" lvl="0" indent="0" algn="ctr">
                        <a:lnSpc>
                          <a:spcPct val="107000"/>
                        </a:lnSpc>
                        <a:spcAft>
                          <a:spcPts val="0"/>
                        </a:spcAft>
                        <a:buFont typeface="+mj-lt"/>
                        <a:buNone/>
                      </a:pPr>
                      <a:r>
                        <a:rPr lang="pl-PL" sz="1600">
                          <a:effectLst/>
                        </a:rPr>
                        <a:t> 4.</a:t>
                      </a:r>
                      <a:endParaRPr lang="pl-PL"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just">
                        <a:lnSpc>
                          <a:spcPct val="107000"/>
                        </a:lnSpc>
                        <a:spcAft>
                          <a:spcPts val="0"/>
                        </a:spcAft>
                      </a:pPr>
                      <a:r>
                        <a:rPr lang="pl-PL" sz="1400">
                          <a:effectLst/>
                        </a:rPr>
                        <a:t>Czy znane są Panu/i metody i formy pracy mające wpływ na kształtowanie myślenia komputacyjnego ucznia?</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extLst>
                  <a:ext uri="{0D108BD9-81ED-4DB2-BD59-A6C34878D82A}">
                    <a16:rowId xmlns:a16="http://schemas.microsoft.com/office/drawing/2014/main" val="10005"/>
                  </a:ext>
                </a:extLst>
              </a:tr>
              <a:tr h="456205">
                <a:tc>
                  <a:txBody>
                    <a:bodyPr/>
                    <a:lstStyle/>
                    <a:p>
                      <a:pPr marL="0" lvl="0" indent="0" algn="ctr">
                        <a:lnSpc>
                          <a:spcPct val="107000"/>
                        </a:lnSpc>
                        <a:spcAft>
                          <a:spcPts val="0"/>
                        </a:spcAft>
                        <a:buFont typeface="+mj-lt"/>
                        <a:buNone/>
                      </a:pPr>
                      <a:r>
                        <a:rPr lang="pl-PL" sz="1600">
                          <a:effectLst/>
                        </a:rPr>
                        <a:t> 5.</a:t>
                      </a:r>
                      <a:endParaRPr lang="pl-PL"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just">
                        <a:lnSpc>
                          <a:spcPct val="107000"/>
                        </a:lnSpc>
                        <a:spcAft>
                          <a:spcPts val="0"/>
                        </a:spcAft>
                      </a:pPr>
                      <a:r>
                        <a:rPr lang="pl-PL" sz="1400">
                          <a:effectLst/>
                        </a:rPr>
                        <a:t>W jakim stopniu znane są Panu/i metody i formy pracy z uczniem z zakresu programowania bez komputera?</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extLst>
                  <a:ext uri="{0D108BD9-81ED-4DB2-BD59-A6C34878D82A}">
                    <a16:rowId xmlns:a16="http://schemas.microsoft.com/office/drawing/2014/main" val="10006"/>
                  </a:ext>
                </a:extLst>
              </a:tr>
              <a:tr h="456205">
                <a:tc>
                  <a:txBody>
                    <a:bodyPr/>
                    <a:lstStyle/>
                    <a:p>
                      <a:pPr marL="0" lvl="0" indent="0" algn="ctr">
                        <a:lnSpc>
                          <a:spcPct val="107000"/>
                        </a:lnSpc>
                        <a:spcAft>
                          <a:spcPts val="0"/>
                        </a:spcAft>
                        <a:buFont typeface="+mj-lt"/>
                        <a:buNone/>
                      </a:pPr>
                      <a:r>
                        <a:rPr lang="pl-PL" sz="1600">
                          <a:effectLst/>
                        </a:rPr>
                        <a:t> 6.</a:t>
                      </a:r>
                      <a:endParaRPr lang="pl-PL"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just">
                        <a:lnSpc>
                          <a:spcPct val="107000"/>
                        </a:lnSpc>
                        <a:spcAft>
                          <a:spcPts val="0"/>
                        </a:spcAft>
                      </a:pPr>
                      <a:r>
                        <a:rPr lang="pl-PL" sz="1400">
                          <a:effectLst/>
                        </a:rPr>
                        <a:t>Jak ocenia Pan/i swoją wiedzę z zakresu podstaw programowania?</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extLst>
                  <a:ext uri="{0D108BD9-81ED-4DB2-BD59-A6C34878D82A}">
                    <a16:rowId xmlns:a16="http://schemas.microsoft.com/office/drawing/2014/main" val="10007"/>
                  </a:ext>
                </a:extLst>
              </a:tr>
              <a:tr h="456205">
                <a:tc>
                  <a:txBody>
                    <a:bodyPr/>
                    <a:lstStyle/>
                    <a:p>
                      <a:pPr marL="0" lvl="0" indent="0" algn="ctr">
                        <a:lnSpc>
                          <a:spcPct val="107000"/>
                        </a:lnSpc>
                        <a:spcAft>
                          <a:spcPts val="0"/>
                        </a:spcAft>
                        <a:buFont typeface="+mj-lt"/>
                        <a:buNone/>
                      </a:pPr>
                      <a:r>
                        <a:rPr lang="pl-PL" sz="1600">
                          <a:effectLst/>
                        </a:rPr>
                        <a:t> 7.</a:t>
                      </a:r>
                      <a:endParaRPr lang="pl-PL"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just">
                        <a:lnSpc>
                          <a:spcPct val="107000"/>
                        </a:lnSpc>
                        <a:spcAft>
                          <a:spcPts val="0"/>
                        </a:spcAft>
                      </a:pPr>
                      <a:r>
                        <a:rPr lang="pl-PL" sz="1400">
                          <a:effectLst/>
                        </a:rPr>
                        <a:t>Jak ocenia Pan/i swoje umiejętności z zakresu programowania </a:t>
                      </a:r>
                      <a:br>
                        <a:rPr lang="pl-PL" sz="1400">
                          <a:effectLst/>
                        </a:rPr>
                      </a:br>
                      <a:r>
                        <a:rPr lang="pl-PL" sz="1400">
                          <a:effectLst/>
                        </a:rPr>
                        <a:t>z uczniami na zajęciach dydaktycznych?</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extLst>
                  <a:ext uri="{0D108BD9-81ED-4DB2-BD59-A6C34878D82A}">
                    <a16:rowId xmlns:a16="http://schemas.microsoft.com/office/drawing/2014/main" val="10008"/>
                  </a:ext>
                </a:extLst>
              </a:tr>
              <a:tr h="456205">
                <a:tc>
                  <a:txBody>
                    <a:bodyPr/>
                    <a:lstStyle/>
                    <a:p>
                      <a:pPr marL="0" lvl="0" indent="0" algn="ctr">
                        <a:lnSpc>
                          <a:spcPct val="107000"/>
                        </a:lnSpc>
                        <a:spcAft>
                          <a:spcPts val="0"/>
                        </a:spcAft>
                        <a:buFont typeface="+mj-lt"/>
                        <a:buNone/>
                      </a:pPr>
                      <a:r>
                        <a:rPr lang="pl-PL" sz="1600">
                          <a:effectLst/>
                        </a:rPr>
                        <a:t> 8.</a:t>
                      </a:r>
                      <a:endParaRPr lang="pl-PL"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just">
                        <a:lnSpc>
                          <a:spcPct val="107000"/>
                        </a:lnSpc>
                        <a:spcAft>
                          <a:spcPts val="0"/>
                        </a:spcAft>
                      </a:pPr>
                      <a:r>
                        <a:rPr lang="pl-PL" sz="1400">
                          <a:effectLst/>
                        </a:rPr>
                        <a:t>Czy znana jest Panu/i idea inicjatywy edukacyjnej „Godzina Kodowania”?</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7897" marR="57897" marT="0" marB="0"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6374841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708688"/>
          </a:xfrm>
        </p:spPr>
        <p:txBody>
          <a:bodyPr>
            <a:noAutofit/>
          </a:bodyPr>
          <a:lstStyle/>
          <a:p>
            <a:pPr algn="ctr"/>
            <a:r>
              <a:rPr lang="pl-PL" sz="3600" b="1"/>
              <a:t>Ankieta samooceny c.d.</a:t>
            </a:r>
          </a:p>
        </p:txBody>
      </p:sp>
      <p:graphicFrame>
        <p:nvGraphicFramePr>
          <p:cNvPr id="5" name="Tabela 4"/>
          <p:cNvGraphicFramePr>
            <a:graphicFrameLocks noGrp="1"/>
          </p:cNvGraphicFramePr>
          <p:nvPr>
            <p:extLst>
              <p:ext uri="{D42A27DB-BD31-4B8C-83A1-F6EECF244321}">
                <p14:modId xmlns:p14="http://schemas.microsoft.com/office/powerpoint/2010/main" val="1150463773"/>
              </p:ext>
            </p:extLst>
          </p:nvPr>
        </p:nvGraphicFramePr>
        <p:xfrm>
          <a:off x="457200" y="1442187"/>
          <a:ext cx="8229599" cy="5130744"/>
        </p:xfrm>
        <a:graphic>
          <a:graphicData uri="http://schemas.openxmlformats.org/drawingml/2006/table">
            <a:tbl>
              <a:tblPr firstRow="1" firstCol="1" bandRow="1">
                <a:tableStyleId>{5C22544A-7EE6-4342-B048-85BDC9FD1C3A}</a:tableStyleId>
              </a:tblPr>
              <a:tblGrid>
                <a:gridCol w="696287">
                  <a:extLst>
                    <a:ext uri="{9D8B030D-6E8A-4147-A177-3AD203B41FA5}">
                      <a16:colId xmlns:a16="http://schemas.microsoft.com/office/drawing/2014/main" val="20000"/>
                    </a:ext>
                  </a:extLst>
                </a:gridCol>
                <a:gridCol w="5424834">
                  <a:extLst>
                    <a:ext uri="{9D8B030D-6E8A-4147-A177-3AD203B41FA5}">
                      <a16:colId xmlns:a16="http://schemas.microsoft.com/office/drawing/2014/main" val="20001"/>
                    </a:ext>
                  </a:extLst>
                </a:gridCol>
                <a:gridCol w="351413">
                  <a:extLst>
                    <a:ext uri="{9D8B030D-6E8A-4147-A177-3AD203B41FA5}">
                      <a16:colId xmlns:a16="http://schemas.microsoft.com/office/drawing/2014/main" val="20002"/>
                    </a:ext>
                  </a:extLst>
                </a:gridCol>
                <a:gridCol w="351413">
                  <a:extLst>
                    <a:ext uri="{9D8B030D-6E8A-4147-A177-3AD203B41FA5}">
                      <a16:colId xmlns:a16="http://schemas.microsoft.com/office/drawing/2014/main" val="20003"/>
                    </a:ext>
                  </a:extLst>
                </a:gridCol>
                <a:gridCol w="351413">
                  <a:extLst>
                    <a:ext uri="{9D8B030D-6E8A-4147-A177-3AD203B41FA5}">
                      <a16:colId xmlns:a16="http://schemas.microsoft.com/office/drawing/2014/main" val="20004"/>
                    </a:ext>
                  </a:extLst>
                </a:gridCol>
                <a:gridCol w="351413">
                  <a:extLst>
                    <a:ext uri="{9D8B030D-6E8A-4147-A177-3AD203B41FA5}">
                      <a16:colId xmlns:a16="http://schemas.microsoft.com/office/drawing/2014/main" val="20005"/>
                    </a:ext>
                  </a:extLst>
                </a:gridCol>
                <a:gridCol w="351413">
                  <a:extLst>
                    <a:ext uri="{9D8B030D-6E8A-4147-A177-3AD203B41FA5}">
                      <a16:colId xmlns:a16="http://schemas.microsoft.com/office/drawing/2014/main" val="20006"/>
                    </a:ext>
                  </a:extLst>
                </a:gridCol>
                <a:gridCol w="351413">
                  <a:extLst>
                    <a:ext uri="{9D8B030D-6E8A-4147-A177-3AD203B41FA5}">
                      <a16:colId xmlns:a16="http://schemas.microsoft.com/office/drawing/2014/main" val="20007"/>
                    </a:ext>
                  </a:extLst>
                </a:gridCol>
              </a:tblGrid>
              <a:tr h="416647">
                <a:tc rowSpan="2">
                  <a:txBody>
                    <a:bodyPr/>
                    <a:lstStyle/>
                    <a:p>
                      <a:pPr algn="ctr">
                        <a:lnSpc>
                          <a:spcPct val="107000"/>
                        </a:lnSpc>
                        <a:spcAft>
                          <a:spcPts val="0"/>
                        </a:spcAft>
                      </a:pPr>
                      <a:r>
                        <a:rPr lang="pl-PL" sz="1400">
                          <a:effectLst/>
                        </a:rPr>
                        <a:t>LP</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rowSpan="2">
                  <a:txBody>
                    <a:bodyPr/>
                    <a:lstStyle/>
                    <a:p>
                      <a:pPr algn="ctr">
                        <a:lnSpc>
                          <a:spcPct val="107000"/>
                        </a:lnSpc>
                        <a:spcAft>
                          <a:spcPts val="0"/>
                        </a:spcAft>
                      </a:pPr>
                      <a:r>
                        <a:rPr lang="pl-PL" sz="1400">
                          <a:effectLst/>
                        </a:rPr>
                        <a:t>TREŚĆ PYTANIA</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gridSpan="6">
                  <a:txBody>
                    <a:bodyPr/>
                    <a:lstStyle/>
                    <a:p>
                      <a:pPr algn="ctr">
                        <a:lnSpc>
                          <a:spcPct val="107000"/>
                        </a:lnSpc>
                        <a:spcAft>
                          <a:spcPts val="0"/>
                        </a:spcAft>
                      </a:pPr>
                      <a:r>
                        <a:rPr lang="pl-PL" sz="1400">
                          <a:effectLst/>
                        </a:rPr>
                        <a:t>POZIOM WIEDZY LUB UMIEJĘTNOŚCI</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0000"/>
                  </a:ext>
                </a:extLst>
              </a:tr>
              <a:tr h="416647">
                <a:tc vMerge="1">
                  <a:txBody>
                    <a:bodyPr/>
                    <a:lstStyle/>
                    <a:p>
                      <a:endParaRPr lang="pl-PL"/>
                    </a:p>
                  </a:txBody>
                  <a:tcPr/>
                </a:tc>
                <a:tc vMerge="1">
                  <a:txBody>
                    <a:bodyPr/>
                    <a:lstStyle/>
                    <a:p>
                      <a:endParaRPr lang="pl-PL"/>
                    </a:p>
                  </a:txBody>
                  <a:tcPr/>
                </a:tc>
                <a:tc>
                  <a:txBody>
                    <a:bodyPr/>
                    <a:lstStyle/>
                    <a:p>
                      <a:pPr algn="ctr">
                        <a:lnSpc>
                          <a:spcPct val="107000"/>
                        </a:lnSpc>
                        <a:spcAft>
                          <a:spcPts val="0"/>
                        </a:spcAft>
                      </a:pPr>
                      <a:r>
                        <a:rPr lang="pl-PL" sz="1400">
                          <a:effectLst/>
                        </a:rPr>
                        <a:t>0</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0</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0</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0</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0</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0</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extLst>
                  <a:ext uri="{0D108BD9-81ED-4DB2-BD59-A6C34878D82A}">
                    <a16:rowId xmlns:a16="http://schemas.microsoft.com/office/drawing/2014/main" val="10001"/>
                  </a:ext>
                </a:extLst>
              </a:tr>
              <a:tr h="416647">
                <a:tc>
                  <a:txBody>
                    <a:bodyPr/>
                    <a:lstStyle/>
                    <a:p>
                      <a:pPr marL="0" lvl="0" indent="0" algn="ctr">
                        <a:lnSpc>
                          <a:spcPct val="107000"/>
                        </a:lnSpc>
                        <a:spcAft>
                          <a:spcPts val="0"/>
                        </a:spcAft>
                        <a:buFont typeface="+mj-lt"/>
                        <a:buNone/>
                      </a:pPr>
                      <a:r>
                        <a:rPr lang="pl-P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9.</a:t>
                      </a:r>
                    </a:p>
                  </a:txBody>
                  <a:tcPr marL="52877" marR="52877" marT="0" marB="0" anchor="ctr"/>
                </a:tc>
                <a:tc>
                  <a:txBody>
                    <a:bodyPr/>
                    <a:lstStyle/>
                    <a:p>
                      <a:pPr algn="just">
                        <a:lnSpc>
                          <a:spcPct val="107000"/>
                        </a:lnSpc>
                        <a:spcAft>
                          <a:spcPts val="0"/>
                        </a:spcAft>
                      </a:pPr>
                      <a:r>
                        <a:rPr lang="pl-PL" sz="1400">
                          <a:effectLst/>
                        </a:rPr>
                        <a:t>W jakim stopniu znane są Panu/i zasady pracy w środowisku wizualnego programowania SCRATCH?</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extLst>
                  <a:ext uri="{0D108BD9-81ED-4DB2-BD59-A6C34878D82A}">
                    <a16:rowId xmlns:a16="http://schemas.microsoft.com/office/drawing/2014/main" val="10002"/>
                  </a:ext>
                </a:extLst>
              </a:tr>
              <a:tr h="452682">
                <a:tc>
                  <a:txBody>
                    <a:bodyPr/>
                    <a:lstStyle/>
                    <a:p>
                      <a:pPr marL="0" lvl="0" indent="0" algn="ctr">
                        <a:lnSpc>
                          <a:spcPct val="107000"/>
                        </a:lnSpc>
                        <a:spcAft>
                          <a:spcPts val="0"/>
                        </a:spcAft>
                        <a:buFont typeface="+mj-lt"/>
                        <a:buNone/>
                      </a:pPr>
                      <a:r>
                        <a:rPr lang="pl-PL" sz="1600">
                          <a:solidFill>
                            <a:schemeClr val="bg1"/>
                          </a:solidFill>
                          <a:effectLst/>
                        </a:rPr>
                        <a:t> 10.</a:t>
                      </a:r>
                      <a:endParaRPr lang="pl-P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just">
                        <a:lnSpc>
                          <a:spcPct val="107000"/>
                        </a:lnSpc>
                        <a:spcAft>
                          <a:spcPts val="0"/>
                        </a:spcAft>
                      </a:pPr>
                      <a:r>
                        <a:rPr lang="pl-PL" sz="1400">
                          <a:effectLst/>
                        </a:rPr>
                        <a:t>Czy zna Pan/i metody definiowania konstruowania oraz przedstawiania problemu z uwzględnieniem konkretnego środowiska wizualnego programowania?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extLst>
                  <a:ext uri="{0D108BD9-81ED-4DB2-BD59-A6C34878D82A}">
                    <a16:rowId xmlns:a16="http://schemas.microsoft.com/office/drawing/2014/main" val="10003"/>
                  </a:ext>
                </a:extLst>
              </a:tr>
              <a:tr h="416647">
                <a:tc>
                  <a:txBody>
                    <a:bodyPr/>
                    <a:lstStyle/>
                    <a:p>
                      <a:pPr marL="0" lvl="0" indent="0" algn="ctr">
                        <a:lnSpc>
                          <a:spcPct val="107000"/>
                        </a:lnSpc>
                        <a:spcAft>
                          <a:spcPts val="0"/>
                        </a:spcAft>
                        <a:buFont typeface="+mj-lt"/>
                        <a:buNone/>
                      </a:pPr>
                      <a:r>
                        <a:rPr lang="pl-PL" sz="1600">
                          <a:solidFill>
                            <a:schemeClr val="bg1"/>
                          </a:solidFill>
                          <a:effectLst/>
                        </a:rPr>
                        <a:t> 11.</a:t>
                      </a:r>
                      <a:endParaRPr lang="pl-P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just">
                        <a:lnSpc>
                          <a:spcPct val="107000"/>
                        </a:lnSpc>
                        <a:spcAft>
                          <a:spcPts val="0"/>
                        </a:spcAft>
                      </a:pPr>
                      <a:r>
                        <a:rPr lang="pl-PL" sz="1400">
                          <a:effectLst/>
                        </a:rPr>
                        <a:t>Czy zna Pan/i zasady budowania algorytmów?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extLst>
                  <a:ext uri="{0D108BD9-81ED-4DB2-BD59-A6C34878D82A}">
                    <a16:rowId xmlns:a16="http://schemas.microsoft.com/office/drawing/2014/main" val="10004"/>
                  </a:ext>
                </a:extLst>
              </a:tr>
              <a:tr h="416647">
                <a:tc>
                  <a:txBody>
                    <a:bodyPr/>
                    <a:lstStyle/>
                    <a:p>
                      <a:pPr marL="0" lvl="0" indent="0" algn="ctr">
                        <a:lnSpc>
                          <a:spcPct val="107000"/>
                        </a:lnSpc>
                        <a:spcAft>
                          <a:spcPts val="0"/>
                        </a:spcAft>
                        <a:buFont typeface="+mj-lt"/>
                        <a:buNone/>
                      </a:pPr>
                      <a:r>
                        <a:rPr lang="pl-PL" sz="1600">
                          <a:solidFill>
                            <a:schemeClr val="bg1"/>
                          </a:solidFill>
                          <a:effectLst/>
                        </a:rPr>
                        <a:t> 12.</a:t>
                      </a:r>
                      <a:endParaRPr lang="pl-P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just">
                        <a:lnSpc>
                          <a:spcPct val="107000"/>
                        </a:lnSpc>
                        <a:spcAft>
                          <a:spcPts val="0"/>
                        </a:spcAft>
                      </a:pPr>
                      <a:r>
                        <a:rPr lang="pl-PL" sz="1400">
                          <a:effectLst/>
                        </a:rPr>
                        <a:t>Czy zna Pan/i techniki i metody sprawdzania poprawności  działania algorytmów?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extLst>
                  <a:ext uri="{0D108BD9-81ED-4DB2-BD59-A6C34878D82A}">
                    <a16:rowId xmlns:a16="http://schemas.microsoft.com/office/drawing/2014/main" val="10005"/>
                  </a:ext>
                </a:extLst>
              </a:tr>
              <a:tr h="416647">
                <a:tc>
                  <a:txBody>
                    <a:bodyPr/>
                    <a:lstStyle/>
                    <a:p>
                      <a:pPr marL="0" lvl="0" indent="0" algn="ctr">
                        <a:lnSpc>
                          <a:spcPct val="107000"/>
                        </a:lnSpc>
                        <a:spcAft>
                          <a:spcPts val="0"/>
                        </a:spcAft>
                        <a:buFont typeface="+mj-lt"/>
                        <a:buNone/>
                      </a:pPr>
                      <a:r>
                        <a:rPr lang="pl-PL" sz="1600">
                          <a:solidFill>
                            <a:schemeClr val="bg1"/>
                          </a:solidFill>
                          <a:effectLst/>
                        </a:rPr>
                        <a:t> 13.</a:t>
                      </a:r>
                      <a:endParaRPr lang="pl-P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just">
                        <a:lnSpc>
                          <a:spcPct val="107000"/>
                        </a:lnSpc>
                        <a:spcAft>
                          <a:spcPts val="0"/>
                        </a:spcAft>
                      </a:pPr>
                      <a:r>
                        <a:rPr lang="pl-PL" sz="1400">
                          <a:effectLst/>
                        </a:rPr>
                        <a:t>W jakim stopniu zna Pan/i techniki TIK, które można wykorzystać podczas zajęć z edukacji informatycznej?</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extLst>
                  <a:ext uri="{0D108BD9-81ED-4DB2-BD59-A6C34878D82A}">
                    <a16:rowId xmlns:a16="http://schemas.microsoft.com/office/drawing/2014/main" val="10006"/>
                  </a:ext>
                </a:extLst>
              </a:tr>
              <a:tr h="416647">
                <a:tc>
                  <a:txBody>
                    <a:bodyPr/>
                    <a:lstStyle/>
                    <a:p>
                      <a:pPr marL="0" lvl="0" indent="0" algn="ctr">
                        <a:lnSpc>
                          <a:spcPct val="107000"/>
                        </a:lnSpc>
                        <a:spcAft>
                          <a:spcPts val="0"/>
                        </a:spcAft>
                        <a:buFont typeface="+mj-lt"/>
                        <a:buNone/>
                      </a:pPr>
                      <a:r>
                        <a:rPr lang="pl-PL" sz="1600">
                          <a:solidFill>
                            <a:schemeClr val="bg1"/>
                          </a:solidFill>
                          <a:effectLst/>
                        </a:rPr>
                        <a:t> 14.</a:t>
                      </a:r>
                      <a:endParaRPr lang="pl-P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just">
                        <a:lnSpc>
                          <a:spcPct val="107000"/>
                        </a:lnSpc>
                        <a:spcAft>
                          <a:spcPts val="0"/>
                        </a:spcAft>
                      </a:pPr>
                      <a:r>
                        <a:rPr lang="pl-PL" sz="1400">
                          <a:effectLst/>
                        </a:rPr>
                        <a:t>Jak często korzysta Pan/i wspólnie z uczniami z narzędzi TIK?</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extLst>
                  <a:ext uri="{0D108BD9-81ED-4DB2-BD59-A6C34878D82A}">
                    <a16:rowId xmlns:a16="http://schemas.microsoft.com/office/drawing/2014/main" val="10007"/>
                  </a:ext>
                </a:extLst>
              </a:tr>
              <a:tr h="416647">
                <a:tc>
                  <a:txBody>
                    <a:bodyPr/>
                    <a:lstStyle/>
                    <a:p>
                      <a:pPr marL="0" lvl="0" indent="0" algn="ctr">
                        <a:lnSpc>
                          <a:spcPct val="107000"/>
                        </a:lnSpc>
                        <a:spcAft>
                          <a:spcPts val="0"/>
                        </a:spcAft>
                        <a:buFont typeface="+mj-lt"/>
                        <a:buNone/>
                      </a:pPr>
                      <a:r>
                        <a:rPr lang="pl-PL" sz="1600">
                          <a:solidFill>
                            <a:schemeClr val="bg1"/>
                          </a:solidFill>
                          <a:effectLst/>
                        </a:rPr>
                        <a:t> 15.</a:t>
                      </a:r>
                      <a:endParaRPr lang="pl-P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just">
                        <a:lnSpc>
                          <a:spcPct val="107000"/>
                        </a:lnSpc>
                        <a:spcAft>
                          <a:spcPts val="0"/>
                        </a:spcAft>
                      </a:pPr>
                      <a:r>
                        <a:rPr lang="pl-PL" sz="1400">
                          <a:effectLst/>
                        </a:rPr>
                        <a:t>Czy korzystał/a Pan/i z platformy e-learning w celu samodoskonalenia?</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extLst>
                  <a:ext uri="{0D108BD9-81ED-4DB2-BD59-A6C34878D82A}">
                    <a16:rowId xmlns:a16="http://schemas.microsoft.com/office/drawing/2014/main" val="10008"/>
                  </a:ext>
                </a:extLst>
              </a:tr>
              <a:tr h="603576">
                <a:tc>
                  <a:txBody>
                    <a:bodyPr/>
                    <a:lstStyle/>
                    <a:p>
                      <a:pPr marL="0" lvl="0" indent="0" algn="ctr">
                        <a:lnSpc>
                          <a:spcPct val="107000"/>
                        </a:lnSpc>
                        <a:spcAft>
                          <a:spcPts val="0"/>
                        </a:spcAft>
                        <a:buFont typeface="+mj-lt"/>
                        <a:buNone/>
                      </a:pPr>
                      <a:r>
                        <a:rPr lang="pl-PL" sz="1600">
                          <a:solidFill>
                            <a:schemeClr val="bg1"/>
                          </a:solidFill>
                          <a:effectLst/>
                        </a:rPr>
                        <a:t> 16.</a:t>
                      </a:r>
                      <a:endParaRPr lang="pl-P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just">
                        <a:lnSpc>
                          <a:spcPct val="107000"/>
                        </a:lnSpc>
                        <a:spcAft>
                          <a:spcPts val="0"/>
                        </a:spcAft>
                      </a:pPr>
                      <a:r>
                        <a:rPr lang="pl-PL" sz="1400">
                          <a:effectLst/>
                        </a:rPr>
                        <a:t>Czy ma Pan/i możliwość dzielenia się swoją wiedzą </a:t>
                      </a:r>
                      <a:br>
                        <a:rPr lang="pl-PL" sz="1400">
                          <a:effectLst/>
                        </a:rPr>
                      </a:br>
                      <a:r>
                        <a:rPr lang="pl-PL" sz="1400">
                          <a:effectLst/>
                        </a:rPr>
                        <a:t>i doświadczeniem z innymi nauczycielami edukacji wczesnoszkolnej lub skorzystać z ich dobrych praktyk w zakresie wdrażania programowania na I etapie edukacyjnym?</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tc>
                  <a:txBody>
                    <a:bodyPr/>
                    <a:lstStyle/>
                    <a:p>
                      <a:pPr algn="ctr">
                        <a:lnSpc>
                          <a:spcPct val="107000"/>
                        </a:lnSpc>
                        <a:spcAft>
                          <a:spcPts val="0"/>
                        </a:spcAft>
                      </a:pPr>
                      <a:r>
                        <a:rPr lang="pl-PL" sz="1400">
                          <a:effectLst/>
                        </a:rPr>
                        <a:t> </a:t>
                      </a:r>
                      <a:endParaRPr lang="pl-PL"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877" marR="52877" marT="0" marB="0"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756797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980728"/>
            <a:ext cx="8229600" cy="1143000"/>
          </a:xfrm>
        </p:spPr>
        <p:txBody>
          <a:bodyPr>
            <a:noAutofit/>
          </a:bodyPr>
          <a:lstStyle/>
          <a:p>
            <a:pPr algn="ctr"/>
            <a:r>
              <a:rPr lang="pl-PL" sz="3600" dirty="0"/>
              <a:t>Edukacja informatyczna w kierunkach polityki oświatowej państwa</a:t>
            </a:r>
          </a:p>
        </p:txBody>
      </p:sp>
      <p:sp>
        <p:nvSpPr>
          <p:cNvPr id="3" name="Symbol zastępczy zawartości 2"/>
          <p:cNvSpPr>
            <a:spLocks noGrp="1"/>
          </p:cNvSpPr>
          <p:nvPr>
            <p:ph idx="1"/>
          </p:nvPr>
        </p:nvSpPr>
        <p:spPr>
          <a:xfrm>
            <a:off x="457200" y="2780928"/>
            <a:ext cx="8229600" cy="2895927"/>
          </a:xfrm>
        </p:spPr>
        <p:txBody>
          <a:bodyPr>
            <a:normAutofit/>
          </a:bodyPr>
          <a:lstStyle/>
          <a:p>
            <a:pPr algn="just">
              <a:buNone/>
            </a:pPr>
            <a:r>
              <a:rPr lang="pl-PL" sz="2000" b="1" i="1" dirty="0"/>
              <a:t>	</a:t>
            </a:r>
            <a:r>
              <a:rPr lang="pl-PL" sz="1800" b="1" i="1" dirty="0"/>
              <a:t>Wdrażanie nowej podstawy programowej kształcenia ogólnego. </a:t>
            </a:r>
          </a:p>
          <a:p>
            <a:pPr algn="just">
              <a:buNone/>
            </a:pPr>
            <a:r>
              <a:rPr lang="pl-PL" sz="1800" b="1" i="1" dirty="0"/>
              <a:t>	Podniesienie jakości informatycznej. </a:t>
            </a:r>
          </a:p>
          <a:p>
            <a:pPr algn="just">
              <a:buNone/>
            </a:pPr>
            <a:r>
              <a:rPr lang="pl-PL" sz="1800" b="1" i="1" dirty="0"/>
              <a:t>	Bezpieczeństwo w Internecie oraz odpowiedzialne korzystanie </a:t>
            </a:r>
            <a:br>
              <a:rPr lang="pl-PL" sz="1800" b="1" i="1" dirty="0"/>
            </a:br>
            <a:r>
              <a:rPr lang="pl-PL" sz="1800" b="1" i="1" dirty="0"/>
              <a:t>z mediów społecznych</a:t>
            </a:r>
            <a:r>
              <a:rPr lang="pl-PL" sz="1800" b="1" dirty="0"/>
              <a:t>, </a:t>
            </a:r>
          </a:p>
          <a:p>
            <a:pPr algn="just">
              <a:buNone/>
            </a:pPr>
            <a:r>
              <a:rPr lang="pl-PL" sz="1800" b="1" dirty="0"/>
              <a:t>	</a:t>
            </a:r>
          </a:p>
          <a:p>
            <a:pPr algn="just">
              <a:buNone/>
            </a:pPr>
            <a:r>
              <a:rPr lang="pl-PL" sz="1800" b="1" dirty="0"/>
              <a:t>	</a:t>
            </a:r>
            <a:r>
              <a:rPr lang="pl-PL" sz="1800" dirty="0"/>
              <a:t>to jedne z podstawowych kierunków realizacji polityki oświatowej państwa </a:t>
            </a:r>
            <a:br>
              <a:rPr lang="pl-PL" sz="1800" dirty="0"/>
            </a:br>
            <a:r>
              <a:rPr lang="pl-PL" sz="1800" dirty="0"/>
              <a:t>w roku szkolnym 2017/2018.</a:t>
            </a:r>
          </a:p>
          <a:p>
            <a:endParaRPr lang="pl-PL"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a:t>Podstawa prawna </a:t>
            </a:r>
          </a:p>
        </p:txBody>
      </p:sp>
      <p:sp>
        <p:nvSpPr>
          <p:cNvPr id="3" name="Symbol zastępczy zawartości 2"/>
          <p:cNvSpPr>
            <a:spLocks noGrp="1"/>
          </p:cNvSpPr>
          <p:nvPr>
            <p:ph idx="1"/>
          </p:nvPr>
        </p:nvSpPr>
        <p:spPr/>
        <p:txBody>
          <a:bodyPr>
            <a:normAutofit/>
          </a:bodyPr>
          <a:lstStyle/>
          <a:p>
            <a:pPr lvl="0" algn="just"/>
            <a:r>
              <a:rPr lang="pl-PL" sz="2000" b="1" i="1" dirty="0"/>
              <a:t>Rozporządzenie Ministra Edukacji Narodowej </a:t>
            </a:r>
            <a:r>
              <a:rPr lang="pl-PL" sz="2000" b="1" i="1" dirty="0">
                <a:solidFill>
                  <a:srgbClr val="FF0000"/>
                </a:solidFill>
              </a:rPr>
              <a:t>z dnia 14 lutego 2017 r.</a:t>
            </a:r>
            <a:r>
              <a:rPr lang="pl-PL" sz="2000" b="1" i="1" dirty="0"/>
              <a:t> w sprawie podstawy programowej wychowania przedszkolnego oraz podstawy programowej kształcenia ogólnego dla szkoły podstawowej, w tym dla uczniów </a:t>
            </a:r>
            <a:br>
              <a:rPr lang="pl-PL" sz="2000" b="1" i="1" dirty="0"/>
            </a:br>
            <a:r>
              <a:rPr lang="pl-PL" sz="2000" b="1" i="1" dirty="0"/>
              <a:t>z niepełnosprawnością intelektualną w stopniu umiarkowanym lub znacznym, kształcenia ogólnego dla branżowej szkoły </a:t>
            </a:r>
            <a:br>
              <a:rPr lang="pl-PL" sz="2000" b="1" i="1" dirty="0"/>
            </a:br>
            <a:r>
              <a:rPr lang="pl-PL" sz="2000" b="1" i="1" dirty="0"/>
              <a:t>I stopnia, kształcenia ogólnego dla szkoły specjalnej przysposabiającej do pracy oraz kształcenia ogólnego dla szkoły policealnej (Dz.U. 2017 poz. 356) – </a:t>
            </a:r>
            <a:r>
              <a:rPr lang="pl-PL" sz="2000" i="1" dirty="0">
                <a:solidFill>
                  <a:srgbClr val="FF0000"/>
                </a:solidFill>
              </a:rPr>
              <a:t>rozporządzenie weszło w życie z dniem 1 września 2017 r.</a:t>
            </a:r>
          </a:p>
          <a:p>
            <a:pPr lvl="0" algn="just">
              <a:buNone/>
            </a:pPr>
            <a:endParaRPr lang="pl-PL" sz="2000" dirty="0"/>
          </a:p>
          <a:p>
            <a:pPr lvl="0" algn="just"/>
            <a:r>
              <a:rPr lang="pl-PL" sz="2000" b="1" i="1" dirty="0"/>
              <a:t>Podstawa programowa kształcenia ogólnego dla przedszkoli </a:t>
            </a:r>
            <a:br>
              <a:rPr lang="pl-PL" sz="2000" b="1" i="1" dirty="0"/>
            </a:br>
            <a:r>
              <a:rPr lang="pl-PL" sz="2000" b="1" i="1" dirty="0"/>
              <a:t>i szkół podstawowych</a:t>
            </a:r>
            <a:endParaRPr lang="pl-PL" sz="2000" dirty="0"/>
          </a:p>
          <a:p>
            <a:endParaRPr lang="pl-PL"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1052736"/>
            <a:ext cx="8229600" cy="5271864"/>
          </a:xfrm>
        </p:spPr>
        <p:txBody>
          <a:bodyPr>
            <a:normAutofit fontScale="77500" lnSpcReduction="20000"/>
          </a:bodyPr>
          <a:lstStyle/>
          <a:p>
            <a:pPr marL="0" indent="0" algn="just">
              <a:buNone/>
            </a:pPr>
            <a:r>
              <a:rPr lang="pl-PL" dirty="0"/>
              <a:t>Pomimo, iż założenia projektowe tylko częściowo realizują podstawę programową, to są bardzo dobrym fundamentem do prawidłowego wdrażania jej treści w systemie lekcyjnym. Nauczyciele po odbyciu szkolenia będą w stanie samodzielnie prowadzić zajęcia </a:t>
            </a:r>
            <a:br>
              <a:rPr lang="pl-PL" dirty="0"/>
            </a:br>
            <a:r>
              <a:rPr lang="pl-PL" dirty="0"/>
              <a:t>z programowania, nie tylko na I etapie edukacyjnym. To właśnie dzięki udziałowi szkół w projekcie, dyrektorzy w szczególności mają możliwość: </a:t>
            </a:r>
          </a:p>
          <a:p>
            <a:pPr marL="0" indent="0" algn="just">
              <a:buNone/>
            </a:pPr>
            <a:endParaRPr lang="pl-PL" sz="1000" dirty="0"/>
          </a:p>
          <a:p>
            <a:pPr lvl="0" algn="just"/>
            <a:r>
              <a:rPr lang="pl-PL" b="1" dirty="0"/>
              <a:t>zapewnić pomoc nauczycielom edukacji wczesnoszkolnej oraz nauczycielom informatyki w realizacji ich zadań i ich doskonaleniu zawodowym </a:t>
            </a:r>
            <a:r>
              <a:rPr lang="pl-PL" dirty="0"/>
              <a:t>– </a:t>
            </a:r>
            <a:r>
              <a:rPr lang="pl-PL" i="1" dirty="0">
                <a:solidFill>
                  <a:srgbClr val="FF0000"/>
                </a:solidFill>
              </a:rPr>
              <a:t>art. 7 ust. 2 Ustawy z dnia 26 stycznia 1982 r. Karta Nauczyciela (Dz. U. z 2017 r. poz. 1189),</a:t>
            </a:r>
          </a:p>
          <a:p>
            <a:pPr marL="0" lvl="0" indent="0" algn="just">
              <a:buNone/>
            </a:pPr>
            <a:endParaRPr lang="pl-PL" sz="1000" dirty="0">
              <a:solidFill>
                <a:srgbClr val="FF0000"/>
              </a:solidFill>
            </a:endParaRPr>
          </a:p>
          <a:p>
            <a:pPr lvl="0" algn="just"/>
            <a:r>
              <a:rPr lang="pl-PL" b="1" dirty="0"/>
              <a:t>stwarzać warunki do działania w szkole </a:t>
            </a:r>
            <a:r>
              <a:rPr lang="pl-PL" dirty="0"/>
              <a:t>lub placówce: wolontariuszy, stowarzyszeń i </a:t>
            </a:r>
            <a:r>
              <a:rPr lang="pl-PL" b="1" dirty="0"/>
              <a:t>innych organizacji</a:t>
            </a:r>
            <a:r>
              <a:rPr lang="pl-PL" dirty="0"/>
              <a:t>, w szczególności organizacji harcerskich, </a:t>
            </a:r>
            <a:r>
              <a:rPr lang="pl-PL" b="1" dirty="0"/>
              <a:t>których celem statutowym jest działalność wychowawcza lub rozszerzanie i wzbogacanie form działalności dydaktycznej, wychowawczej, opiekuńczej i innowacyjnej szkoły </a:t>
            </a:r>
            <a:r>
              <a:rPr lang="pl-PL" dirty="0"/>
              <a:t>lub placówki – </a:t>
            </a:r>
            <a:r>
              <a:rPr lang="pl-PL" i="1" dirty="0">
                <a:solidFill>
                  <a:srgbClr val="FF0000"/>
                </a:solidFill>
              </a:rPr>
              <a:t>art. 68 ust. 1 pkt. 9 Ustawy z dnia 14 grudnia 2016 r. Prawo Oświatowe,</a:t>
            </a:r>
          </a:p>
          <a:p>
            <a:pPr marL="0" lvl="0" indent="0" algn="just">
              <a:buNone/>
            </a:pPr>
            <a:endParaRPr lang="pl-PL" sz="1000" dirty="0">
              <a:solidFill>
                <a:srgbClr val="FF0000"/>
              </a:solidFill>
            </a:endParaRPr>
          </a:p>
          <a:p>
            <a:pPr lvl="0" algn="just"/>
            <a:r>
              <a:rPr lang="pl-PL" dirty="0"/>
              <a:t>poszerzenia oferty edukacyjnej szkoły.</a:t>
            </a:r>
          </a:p>
          <a:p>
            <a:pPr marL="0" indent="0" algn="just">
              <a:buNone/>
            </a:pPr>
            <a:endParaRPr lang="pl-PL" dirty="0"/>
          </a:p>
        </p:txBody>
      </p:sp>
    </p:spTree>
    <p:extLst>
      <p:ext uri="{BB962C8B-B14F-4D97-AF65-F5344CB8AC3E}">
        <p14:creationId xmlns:p14="http://schemas.microsoft.com/office/powerpoint/2010/main" val="3021216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51520" y="476672"/>
            <a:ext cx="8229600" cy="710952"/>
          </a:xfrm>
        </p:spPr>
        <p:txBody>
          <a:bodyPr>
            <a:normAutofit/>
          </a:bodyPr>
          <a:lstStyle/>
          <a:p>
            <a:pPr algn="ctr"/>
            <a:r>
              <a:rPr lang="pl-PL" sz="4000" dirty="0">
                <a:latin typeface="Times New Roman" panose="02020603050405020304" pitchFamily="18" charset="0"/>
                <a:cs typeface="Times New Roman" panose="02020603050405020304" pitchFamily="18" charset="0"/>
              </a:rPr>
              <a:t>Nowa podstawa programowa</a:t>
            </a:r>
          </a:p>
        </p:txBody>
      </p:sp>
      <p:sp>
        <p:nvSpPr>
          <p:cNvPr id="3" name="Symbol zastępczy zawartości 2"/>
          <p:cNvSpPr>
            <a:spLocks noGrp="1"/>
          </p:cNvSpPr>
          <p:nvPr>
            <p:ph idx="1"/>
          </p:nvPr>
        </p:nvSpPr>
        <p:spPr>
          <a:xfrm>
            <a:off x="457200" y="1475656"/>
            <a:ext cx="8229600" cy="4389120"/>
          </a:xfrm>
        </p:spPr>
        <p:txBody>
          <a:bodyPr>
            <a:normAutofit fontScale="77500" lnSpcReduction="20000"/>
          </a:bodyPr>
          <a:lstStyle/>
          <a:p>
            <a:pPr algn="just"/>
            <a:r>
              <a:rPr lang="pl-PL" dirty="0"/>
              <a:t>W nowej podstawie programowej z informatyki nastąpiła zmiana organizacyjna polegająca na ujednoliceniu nomenklatury przedmiotu przez wprowadzenie w edukacji wczesnoszkolnej nazwy </a:t>
            </a:r>
            <a:r>
              <a:rPr lang="pl-PL" b="1" dirty="0"/>
              <a:t>„</a:t>
            </a:r>
            <a:r>
              <a:rPr lang="pl-PL" b="1" i="1" dirty="0">
                <a:solidFill>
                  <a:srgbClr val="0070C0"/>
                </a:solidFill>
              </a:rPr>
              <a:t>edukacja informatyczna</a:t>
            </a:r>
            <a:r>
              <a:rPr lang="pl-PL" b="1" i="1" dirty="0"/>
              <a:t>” </a:t>
            </a:r>
            <a:r>
              <a:rPr lang="pl-PL" dirty="0"/>
              <a:t>zaś nazwy </a:t>
            </a:r>
            <a:r>
              <a:rPr lang="pl-PL" b="1" i="1" dirty="0"/>
              <a:t>„</a:t>
            </a:r>
            <a:r>
              <a:rPr lang="pl-PL" b="1" i="1" dirty="0">
                <a:solidFill>
                  <a:srgbClr val="0070C0"/>
                </a:solidFill>
              </a:rPr>
              <a:t>informatyka</a:t>
            </a:r>
            <a:r>
              <a:rPr lang="pl-PL" b="1" i="1" dirty="0"/>
              <a:t>” </a:t>
            </a:r>
            <a:r>
              <a:rPr lang="pl-PL" dirty="0"/>
              <a:t>dla zajęć prowadzonych na kolejnych etapach edukacyjnych.</a:t>
            </a:r>
          </a:p>
          <a:p>
            <a:pPr marL="0" indent="0" algn="just">
              <a:buNone/>
            </a:pPr>
            <a:endParaRPr lang="pl-PL" dirty="0"/>
          </a:p>
          <a:p>
            <a:pPr algn="just"/>
            <a:r>
              <a:rPr lang="pl-PL" dirty="0"/>
              <a:t>W siatce godzin zaplanowano na realizację tego przedmiotu po jednej godzinie w każdej klasie, począwszy od klasy pierwszej, </a:t>
            </a:r>
            <a:br>
              <a:rPr lang="pl-PL" dirty="0"/>
            </a:br>
            <a:r>
              <a:rPr lang="pl-PL" dirty="0"/>
              <a:t>a kończąc na klasie ósmej szkoły podstawowej i kontynuując taki zakres dla wszystkich uczniów aż do trzeciej klasy szkoły ponadpodstawowej. </a:t>
            </a:r>
            <a:r>
              <a:rPr lang="pl-PL" sz="2200" i="1" dirty="0">
                <a:solidFill>
                  <a:srgbClr val="FF0000"/>
                </a:solidFill>
              </a:rPr>
              <a:t>(Rozporządzenie Ministra Edukacji Narodowej </a:t>
            </a:r>
            <a:br>
              <a:rPr lang="pl-PL" sz="2200" i="1" dirty="0">
                <a:solidFill>
                  <a:srgbClr val="FF0000"/>
                </a:solidFill>
              </a:rPr>
            </a:br>
            <a:r>
              <a:rPr lang="pl-PL" sz="2200" i="1" dirty="0">
                <a:solidFill>
                  <a:srgbClr val="FF0000"/>
                </a:solidFill>
              </a:rPr>
              <a:t>z dnia 28 marca 2017 r. w sprawie ramowych planów nauczania dla publicznych szkół)</a:t>
            </a:r>
          </a:p>
          <a:p>
            <a:pPr marL="0" indent="0" algn="just">
              <a:buNone/>
            </a:pPr>
            <a:endParaRPr lang="pl-PL" sz="2200" i="1" dirty="0">
              <a:solidFill>
                <a:srgbClr val="FF0000"/>
              </a:solidFill>
            </a:endParaRPr>
          </a:p>
          <a:p>
            <a:pPr algn="just"/>
            <a:r>
              <a:rPr lang="pl-PL" dirty="0"/>
              <a:t>Zapisy podstawy sformułowane są ogólnie, co daje nauczycielowi swobodę w indywidualnym doborze aplikacji, języków programowania, narzędzi TIK oraz środowisk wirtualnych.</a:t>
            </a:r>
          </a:p>
          <a:p>
            <a:endParaRPr lang="pl-PL" sz="2200" b="1" i="1" dirty="0">
              <a:solidFill>
                <a:srgbClr val="FF0000"/>
              </a:solidFill>
            </a:endParaRPr>
          </a:p>
          <a:p>
            <a:endParaRPr lang="pl-PL" dirty="0"/>
          </a:p>
          <a:p>
            <a:endParaRPr lang="pl-PL" dirty="0"/>
          </a:p>
        </p:txBody>
      </p:sp>
    </p:spTree>
    <p:extLst>
      <p:ext uri="{BB962C8B-B14F-4D97-AF65-F5344CB8AC3E}">
        <p14:creationId xmlns:p14="http://schemas.microsoft.com/office/powerpoint/2010/main" val="1435589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2002" y="764704"/>
            <a:ext cx="8229600" cy="578328"/>
          </a:xfrm>
        </p:spPr>
        <p:txBody>
          <a:bodyPr>
            <a:noAutofit/>
          </a:bodyPr>
          <a:lstStyle/>
          <a:p>
            <a:pPr algn="ctr"/>
            <a:r>
              <a:rPr lang="pl-PL" sz="3200" b="1" dirty="0"/>
              <a:t>Cele kształcenia – wymagania ogólne</a:t>
            </a:r>
          </a:p>
        </p:txBody>
      </p:sp>
      <p:sp>
        <p:nvSpPr>
          <p:cNvPr id="5" name="Symbol zastępczy zawartości 4"/>
          <p:cNvSpPr>
            <a:spLocks noGrp="1"/>
          </p:cNvSpPr>
          <p:nvPr>
            <p:ph idx="1"/>
          </p:nvPr>
        </p:nvSpPr>
        <p:spPr>
          <a:xfrm>
            <a:off x="452002" y="1484784"/>
            <a:ext cx="8229600" cy="720080"/>
          </a:xfrm>
        </p:spPr>
        <p:txBody>
          <a:bodyPr>
            <a:normAutofit fontScale="92500"/>
          </a:bodyPr>
          <a:lstStyle/>
          <a:p>
            <a:pPr marL="0" indent="0" algn="just">
              <a:buNone/>
            </a:pPr>
            <a:r>
              <a:rPr lang="pl-PL" sz="1800" dirty="0"/>
              <a:t>Na wszystkich etapach edukacji szkolnej określono jednakowe cele ogólne, </a:t>
            </a:r>
            <a:br>
              <a:rPr lang="pl-PL" sz="1800" dirty="0"/>
            </a:br>
            <a:r>
              <a:rPr lang="pl-PL" sz="1800" dirty="0"/>
              <a:t>z których dwa pierwsze jasno wyznaczają nowe podejście do nauczania informatyki:</a:t>
            </a:r>
          </a:p>
        </p:txBody>
      </p:sp>
      <p:sp>
        <p:nvSpPr>
          <p:cNvPr id="6" name="Prostokąt 5"/>
          <p:cNvSpPr/>
          <p:nvPr/>
        </p:nvSpPr>
        <p:spPr>
          <a:xfrm>
            <a:off x="452002" y="2204864"/>
            <a:ext cx="8440478" cy="4579395"/>
          </a:xfrm>
          <a:prstGeom prst="rect">
            <a:avLst/>
          </a:prstGeom>
        </p:spPr>
        <p:txBody>
          <a:bodyPr wrap="square">
            <a:spAutoFit/>
          </a:bodyPr>
          <a:lstStyle/>
          <a:p>
            <a:pPr marL="342900" marR="12700" lvl="0" indent="-342900">
              <a:lnSpc>
                <a:spcPct val="110000"/>
              </a:lnSpc>
              <a:spcAft>
                <a:spcPts val="0"/>
              </a:spcAft>
              <a:buFont typeface="+mj-lt"/>
              <a:buAutoNum type="alphaUcPeriod" startAt="9"/>
              <a:tabLst>
                <a:tab pos="267335" algn="l"/>
              </a:tabLst>
            </a:pPr>
            <a:r>
              <a:rPr lang="pl-PL" sz="1600" b="1" dirty="0">
                <a:solidFill>
                  <a:srgbClr val="FF0000"/>
                </a:solidFill>
                <a:latin typeface="Times New Roman" panose="02020603050405020304" pitchFamily="18" charset="0"/>
                <a:ea typeface="Times New Roman" panose="02020603050405020304" pitchFamily="18" charset="0"/>
              </a:rPr>
              <a:t>Rozumienie, analizowanie i rozwiązywanie problemów </a:t>
            </a:r>
            <a:r>
              <a:rPr lang="pl-PL" sz="1600" dirty="0">
                <a:solidFill>
                  <a:srgbClr val="FF0000"/>
                </a:solidFill>
                <a:latin typeface="Times New Roman" panose="02020603050405020304" pitchFamily="18" charset="0"/>
                <a:ea typeface="Times New Roman" panose="02020603050405020304" pitchFamily="18" charset="0"/>
              </a:rPr>
              <a:t>na bazie logicznego i abstrakcyjnego myślenia, myślenia algorytmicznego i sposobów reprezentowania informacji.</a:t>
            </a:r>
          </a:p>
          <a:p>
            <a:pPr>
              <a:lnSpc>
                <a:spcPts val="755"/>
              </a:lnSpc>
              <a:spcAft>
                <a:spcPts val="0"/>
              </a:spcAft>
            </a:pPr>
            <a:r>
              <a:rPr lang="pl-PL" sz="1600" dirty="0">
                <a:solidFill>
                  <a:srgbClr val="FF0000"/>
                </a:solidFill>
                <a:latin typeface="Times New Roman" panose="02020603050405020304" pitchFamily="18" charset="0"/>
                <a:ea typeface="Times New Roman" panose="02020603050405020304" pitchFamily="18" charset="0"/>
              </a:rPr>
              <a:t> </a:t>
            </a:r>
          </a:p>
          <a:p>
            <a:pPr marL="342900" lvl="0" indent="-342900" algn="just">
              <a:lnSpc>
                <a:spcPct val="112000"/>
              </a:lnSpc>
              <a:spcAft>
                <a:spcPts val="0"/>
              </a:spcAft>
              <a:buFont typeface="+mj-lt"/>
              <a:buAutoNum type="alphaUcPeriod" startAt="35"/>
              <a:tabLst>
                <a:tab pos="267335" algn="l"/>
              </a:tabLst>
            </a:pPr>
            <a:r>
              <a:rPr lang="pl-PL" sz="1600" b="1" dirty="0">
                <a:solidFill>
                  <a:srgbClr val="FF0000"/>
                </a:solidFill>
                <a:latin typeface="Times New Roman" panose="02020603050405020304" pitchFamily="18" charset="0"/>
                <a:ea typeface="Times New Roman" panose="02020603050405020304" pitchFamily="18" charset="0"/>
              </a:rPr>
              <a:t>Programowanie i rozwiązywanie problemów z wykorzystaniem komputera oraz innych urządzeń cyfrowych: </a:t>
            </a:r>
            <a:r>
              <a:rPr lang="pl-PL" sz="1600" dirty="0">
                <a:solidFill>
                  <a:srgbClr val="FF0000"/>
                </a:solidFill>
                <a:latin typeface="Times New Roman" panose="02020603050405020304" pitchFamily="18" charset="0"/>
                <a:ea typeface="Times New Roman" panose="02020603050405020304" pitchFamily="18" charset="0"/>
              </a:rPr>
              <a:t>układanie i programowanie algorytmów, organizowanie,</a:t>
            </a:r>
            <a:r>
              <a:rPr lang="pl-PL" sz="1600" b="1" dirty="0">
                <a:solidFill>
                  <a:srgbClr val="FF0000"/>
                </a:solidFill>
                <a:latin typeface="Times New Roman" panose="02020603050405020304" pitchFamily="18" charset="0"/>
                <a:ea typeface="Times New Roman" panose="02020603050405020304" pitchFamily="18" charset="0"/>
              </a:rPr>
              <a:t> </a:t>
            </a:r>
            <a:r>
              <a:rPr lang="pl-PL" sz="1600" dirty="0">
                <a:solidFill>
                  <a:srgbClr val="FF0000"/>
                </a:solidFill>
                <a:latin typeface="Times New Roman" panose="02020603050405020304" pitchFamily="18" charset="0"/>
                <a:ea typeface="Times New Roman" panose="02020603050405020304" pitchFamily="18" charset="0"/>
              </a:rPr>
              <a:t>wyszukiwanie </a:t>
            </a:r>
            <a:br>
              <a:rPr lang="pl-PL" sz="1600" dirty="0">
                <a:solidFill>
                  <a:srgbClr val="FF0000"/>
                </a:solidFill>
                <a:latin typeface="Times New Roman" panose="02020603050405020304" pitchFamily="18" charset="0"/>
                <a:ea typeface="Times New Roman" panose="02020603050405020304" pitchFamily="18" charset="0"/>
              </a:rPr>
            </a:br>
            <a:r>
              <a:rPr lang="pl-PL" sz="1600" dirty="0">
                <a:solidFill>
                  <a:srgbClr val="FF0000"/>
                </a:solidFill>
                <a:latin typeface="Times New Roman" panose="02020603050405020304" pitchFamily="18" charset="0"/>
                <a:ea typeface="Times New Roman" panose="02020603050405020304" pitchFamily="18" charset="0"/>
              </a:rPr>
              <a:t>i udostępnianie informacji, posługiwanie się aplikacjami komputerowymi.</a:t>
            </a:r>
          </a:p>
          <a:p>
            <a:pPr>
              <a:lnSpc>
                <a:spcPts val="700"/>
              </a:lnSpc>
              <a:spcAft>
                <a:spcPts val="0"/>
              </a:spcAft>
            </a:pPr>
            <a:r>
              <a:rPr lang="pl-PL" sz="1600" dirty="0">
                <a:solidFill>
                  <a:srgbClr val="FF0000"/>
                </a:solidFill>
                <a:latin typeface="Times New Roman" panose="02020603050405020304" pitchFamily="18" charset="0"/>
                <a:ea typeface="Times New Roman" panose="02020603050405020304" pitchFamily="18" charset="0"/>
              </a:rPr>
              <a:t> </a:t>
            </a:r>
          </a:p>
          <a:p>
            <a:pPr marL="342900" lvl="0" indent="-342900" algn="just">
              <a:lnSpc>
                <a:spcPct val="112000"/>
              </a:lnSpc>
              <a:spcAft>
                <a:spcPts val="0"/>
              </a:spcAft>
              <a:buFont typeface="+mj-lt"/>
              <a:buAutoNum type="alphaUcPeriod" startAt="61"/>
              <a:tabLst>
                <a:tab pos="267335" algn="l"/>
              </a:tabLst>
            </a:pPr>
            <a:r>
              <a:rPr lang="pl-PL" sz="1600" b="1" dirty="0">
                <a:latin typeface="Times New Roman" panose="02020603050405020304" pitchFamily="18" charset="0"/>
                <a:ea typeface="Times New Roman" panose="02020603050405020304" pitchFamily="18" charset="0"/>
              </a:rPr>
              <a:t>Posługiwanie się komputerem, urządzeniami cyfrowymi i sieciami komputerowymi</a:t>
            </a:r>
            <a:r>
              <a:rPr lang="pl-PL" sz="1600" dirty="0">
                <a:latin typeface="Times New Roman" panose="02020603050405020304" pitchFamily="18" charset="0"/>
                <a:ea typeface="Times New Roman" panose="02020603050405020304" pitchFamily="18" charset="0"/>
              </a:rPr>
              <a:t>,</a:t>
            </a:r>
            <a:r>
              <a:rPr lang="pl-PL" sz="1600" b="1" dirty="0">
                <a:latin typeface="Times New Roman" panose="02020603050405020304" pitchFamily="18" charset="0"/>
                <a:ea typeface="Times New Roman" panose="02020603050405020304" pitchFamily="18" charset="0"/>
              </a:rPr>
              <a:t> </a:t>
            </a:r>
            <a:r>
              <a:rPr lang="pl-PL" sz="1600" dirty="0">
                <a:latin typeface="Times New Roman" panose="02020603050405020304" pitchFamily="18" charset="0"/>
                <a:ea typeface="Times New Roman" panose="02020603050405020304" pitchFamily="18" charset="0"/>
              </a:rPr>
              <a:t>w tym: znajomość zasad działania urządzeń cyfrowych i sieci komputerowych oraz wykonywania obliczeń i programów.</a:t>
            </a:r>
          </a:p>
          <a:p>
            <a:pPr>
              <a:lnSpc>
                <a:spcPts val="710"/>
              </a:lnSpc>
              <a:spcAft>
                <a:spcPts val="0"/>
              </a:spcAft>
            </a:pPr>
            <a:r>
              <a:rPr lang="pl-PL" sz="1600" dirty="0">
                <a:latin typeface="Times New Roman" panose="02020603050405020304" pitchFamily="18" charset="0"/>
                <a:ea typeface="Times New Roman" panose="02020603050405020304" pitchFamily="18" charset="0"/>
              </a:rPr>
              <a:t> </a:t>
            </a:r>
          </a:p>
          <a:p>
            <a:pPr marL="267335" indent="-266065" algn="just">
              <a:lnSpc>
                <a:spcPct val="112000"/>
              </a:lnSpc>
              <a:spcAft>
                <a:spcPts val="0"/>
              </a:spcAft>
              <a:tabLst>
                <a:tab pos="254635" algn="l"/>
              </a:tabLst>
            </a:pPr>
            <a:r>
              <a:rPr lang="pl-PL" sz="1600" dirty="0">
                <a:latin typeface="Times New Roman" panose="02020603050405020304" pitchFamily="18" charset="0"/>
                <a:ea typeface="Times New Roman" panose="02020603050405020304" pitchFamily="18" charset="0"/>
              </a:rPr>
              <a:t>IV.	</a:t>
            </a:r>
            <a:r>
              <a:rPr lang="pl-PL" sz="1600" b="1" dirty="0">
                <a:latin typeface="Times New Roman" panose="02020603050405020304" pitchFamily="18" charset="0"/>
                <a:ea typeface="Times New Roman" panose="02020603050405020304" pitchFamily="18" charset="0"/>
              </a:rPr>
              <a:t>Rozwijanie kompetencji społecznych</a:t>
            </a:r>
            <a:r>
              <a:rPr lang="pl-PL" sz="1600" dirty="0">
                <a:latin typeface="Times New Roman" panose="02020603050405020304" pitchFamily="18" charset="0"/>
                <a:ea typeface="Times New Roman" panose="02020603050405020304" pitchFamily="18" charset="0"/>
              </a:rPr>
              <a:t>, takich jak: komunikacja i współpraca w grupie w</a:t>
            </a:r>
            <a:r>
              <a:rPr lang="pl-PL" sz="1600" b="1" dirty="0">
                <a:latin typeface="Times New Roman" panose="02020603050405020304" pitchFamily="18" charset="0"/>
                <a:ea typeface="Times New Roman" panose="02020603050405020304" pitchFamily="18" charset="0"/>
              </a:rPr>
              <a:t> </a:t>
            </a:r>
            <a:r>
              <a:rPr lang="pl-PL" sz="1600" dirty="0">
                <a:latin typeface="Times New Roman" panose="02020603050405020304" pitchFamily="18" charset="0"/>
                <a:ea typeface="Times New Roman" panose="02020603050405020304" pitchFamily="18" charset="0"/>
              </a:rPr>
              <a:t>tym </a:t>
            </a:r>
            <a:br>
              <a:rPr lang="pl-PL" sz="1600" dirty="0">
                <a:latin typeface="Times New Roman" panose="02020603050405020304" pitchFamily="18" charset="0"/>
                <a:ea typeface="Times New Roman" panose="02020603050405020304" pitchFamily="18" charset="0"/>
              </a:rPr>
            </a:br>
            <a:r>
              <a:rPr lang="pl-PL" sz="1600" dirty="0">
                <a:latin typeface="Times New Roman" panose="02020603050405020304" pitchFamily="18" charset="0"/>
                <a:ea typeface="Times New Roman" panose="02020603050405020304" pitchFamily="18" charset="0"/>
              </a:rPr>
              <a:t>w środowiskach wirtualnych, udział w projektach zespołowych oraz organizacja i zarządzanie projektami.</a:t>
            </a:r>
          </a:p>
          <a:p>
            <a:pPr>
              <a:lnSpc>
                <a:spcPts val="695"/>
              </a:lnSpc>
              <a:spcAft>
                <a:spcPts val="0"/>
              </a:spcAft>
            </a:pPr>
            <a:r>
              <a:rPr lang="pl-PL" sz="1600" dirty="0">
                <a:latin typeface="Times New Roman" panose="02020603050405020304" pitchFamily="18" charset="0"/>
                <a:ea typeface="Times New Roman" panose="02020603050405020304" pitchFamily="18" charset="0"/>
              </a:rPr>
              <a:t> </a:t>
            </a:r>
          </a:p>
          <a:p>
            <a:pPr marL="342900" lvl="0" indent="-342900" algn="just">
              <a:lnSpc>
                <a:spcPct val="113000"/>
              </a:lnSpc>
              <a:spcAft>
                <a:spcPts val="0"/>
              </a:spcAft>
              <a:buFont typeface="+mj-lt"/>
              <a:buAutoNum type="alphaUcPeriod" startAt="22"/>
              <a:tabLst>
                <a:tab pos="267335" algn="l"/>
              </a:tabLst>
            </a:pPr>
            <a:r>
              <a:rPr lang="pl-PL" sz="1600" b="1" dirty="0">
                <a:latin typeface="Times New Roman" panose="02020603050405020304" pitchFamily="18" charset="0"/>
                <a:ea typeface="Times New Roman" panose="02020603050405020304" pitchFamily="18" charset="0"/>
              </a:rPr>
              <a:t>Przestrzeganie prawa i zasad bezpieczeństwa. </a:t>
            </a:r>
            <a:r>
              <a:rPr lang="pl-PL" sz="1600" dirty="0">
                <a:latin typeface="Times New Roman" panose="02020603050405020304" pitchFamily="18" charset="0"/>
                <a:ea typeface="Times New Roman" panose="02020603050405020304" pitchFamily="18" charset="0"/>
              </a:rPr>
              <a:t>Respektowanie prywatności informacji </a:t>
            </a:r>
            <a:br>
              <a:rPr lang="pl-PL" sz="1600" dirty="0">
                <a:latin typeface="Times New Roman" panose="02020603050405020304" pitchFamily="18" charset="0"/>
                <a:ea typeface="Times New Roman" panose="02020603050405020304" pitchFamily="18" charset="0"/>
              </a:rPr>
            </a:br>
            <a:r>
              <a:rPr lang="pl-PL" sz="1600" dirty="0">
                <a:latin typeface="Times New Roman" panose="02020603050405020304" pitchFamily="18" charset="0"/>
                <a:ea typeface="Times New Roman" panose="02020603050405020304" pitchFamily="18" charset="0"/>
              </a:rPr>
              <a:t>i</a:t>
            </a:r>
            <a:r>
              <a:rPr lang="pl-PL" sz="1600" b="1" dirty="0">
                <a:latin typeface="Times New Roman" panose="02020603050405020304" pitchFamily="18" charset="0"/>
                <a:ea typeface="Times New Roman" panose="02020603050405020304" pitchFamily="18" charset="0"/>
              </a:rPr>
              <a:t> </a:t>
            </a:r>
            <a:r>
              <a:rPr lang="pl-PL" sz="1600" dirty="0">
                <a:latin typeface="Times New Roman" panose="02020603050405020304" pitchFamily="18" charset="0"/>
                <a:ea typeface="Times New Roman" panose="02020603050405020304" pitchFamily="18" charset="0"/>
              </a:rPr>
              <a:t>ochrony danych, praw własności intelektualnej, etykiety w komunikacji i norm współżycia społecznego, ocena zagrożeń związanych z technologią i ich uwzględnienie dla bezpieczeństwa swojego i innych.</a:t>
            </a:r>
            <a:endParaRPr lang="pl-PL"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25043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pPr algn="ctr"/>
            <a:r>
              <a:rPr lang="pl-PL" sz="4000" b="1" dirty="0"/>
              <a:t>Etap I – klasy I – III szkoły podstawowej – edukacja informatyczna</a:t>
            </a:r>
          </a:p>
        </p:txBody>
      </p:sp>
      <p:pic>
        <p:nvPicPr>
          <p:cNvPr id="4" name="Obraz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6076" y="2060848"/>
            <a:ext cx="8319174" cy="4536504"/>
          </a:xfrm>
          <a:prstGeom prst="rect">
            <a:avLst/>
          </a:prstGeom>
        </p:spPr>
      </p:pic>
    </p:spTree>
    <p:extLst>
      <p:ext uri="{BB962C8B-B14F-4D97-AF65-F5344CB8AC3E}">
        <p14:creationId xmlns:p14="http://schemas.microsoft.com/office/powerpoint/2010/main" val="2479156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476672"/>
            <a:ext cx="8229600" cy="722344"/>
          </a:xfrm>
        </p:spPr>
        <p:txBody>
          <a:bodyPr>
            <a:normAutofit/>
          </a:bodyPr>
          <a:lstStyle/>
          <a:p>
            <a:pPr algn="ctr"/>
            <a:r>
              <a:rPr lang="pl-PL" sz="4000" b="1" dirty="0"/>
              <a:t>Warunki i sposób realizacji</a:t>
            </a:r>
          </a:p>
        </p:txBody>
      </p:sp>
      <p:sp>
        <p:nvSpPr>
          <p:cNvPr id="3" name="Symbol zastępczy zawartości 2"/>
          <p:cNvSpPr>
            <a:spLocks noGrp="1"/>
          </p:cNvSpPr>
          <p:nvPr>
            <p:ph idx="1"/>
          </p:nvPr>
        </p:nvSpPr>
        <p:spPr>
          <a:xfrm>
            <a:off x="179512" y="1182546"/>
            <a:ext cx="8784976" cy="4839816"/>
          </a:xfrm>
        </p:spPr>
        <p:txBody>
          <a:bodyPr>
            <a:noAutofit/>
          </a:bodyPr>
          <a:lstStyle/>
          <a:p>
            <a:pPr marL="0" indent="0" algn="just">
              <a:buNone/>
            </a:pPr>
            <a:r>
              <a:rPr lang="pl-PL" sz="1700" dirty="0"/>
              <a:t>	</a:t>
            </a:r>
            <a:r>
              <a:rPr lang="pl-PL" sz="1500" dirty="0"/>
              <a:t>Lekcje edukacji informatycznej może prowadzić nauczyciel nauczania wczesnoszkolnego lub nauczyciel informatyki. Zajęcia wymagające posłużenia się przez uczniów komputerami, mogą być prowadzone w pracowni komputerowej.</a:t>
            </a:r>
          </a:p>
          <a:p>
            <a:pPr marL="0" indent="0" algn="just">
              <a:buNone/>
            </a:pPr>
            <a:endParaRPr lang="pl-PL" sz="800" dirty="0"/>
          </a:p>
          <a:p>
            <a:pPr marL="0" indent="0" algn="just">
              <a:buNone/>
            </a:pPr>
            <a:r>
              <a:rPr lang="pl-PL" sz="1500" dirty="0"/>
              <a:t>	Praca z urządzeniem, np. komputerem powinna, w miarę możliwości, dotyczyć wszelkich zadań i ćwiczeń wynikających z programu nauczania w zakresie treści wszystkich edukacji. </a:t>
            </a:r>
            <a:r>
              <a:rPr lang="pl-PL" sz="1500" b="1" dirty="0">
                <a:solidFill>
                  <a:srgbClr val="0070C0"/>
                </a:solidFill>
              </a:rPr>
              <a:t>Jeżeli szkoła nie dysponuje możliwością organizacji kącika informatycznego w klasie, np. z dostępem do dwóch, trzech komputerów dla dzieci, nauczyciel powinien mieć dostęp do tzw. mobilnego sprzętu, </a:t>
            </a:r>
            <a:r>
              <a:rPr lang="pl-PL" sz="1500" dirty="0"/>
              <a:t>który w razie potrzeby może sprawnie zainstalować w swojej klasie. Istotne jest, aby praca </a:t>
            </a:r>
            <a:br>
              <a:rPr lang="pl-PL" sz="1500" dirty="0"/>
            </a:br>
            <a:r>
              <a:rPr lang="pl-PL" sz="1500" dirty="0"/>
              <a:t>z komputerem lub innym urządzeniem cyfrowym łączona była z różnymi formami aktywności poznawczej ucznia w młodszym wieku szkolnym. </a:t>
            </a:r>
            <a:r>
              <a:rPr lang="pl-PL" sz="1500" b="1" dirty="0">
                <a:solidFill>
                  <a:srgbClr val="0070C0"/>
                </a:solidFill>
              </a:rPr>
              <a:t>Ważne jest, aby w miarę możliwości uczniowie mieli dostęp do pracowni komputerowej.</a:t>
            </a:r>
          </a:p>
          <a:p>
            <a:pPr marL="0" indent="0" algn="just">
              <a:spcBef>
                <a:spcPts val="0"/>
              </a:spcBef>
              <a:buNone/>
            </a:pPr>
            <a:br>
              <a:rPr lang="pl-PL" sz="1500" dirty="0"/>
            </a:br>
            <a:r>
              <a:rPr lang="pl-PL" sz="1500" dirty="0"/>
              <a:t>	Od klasy IV szkoły podstawowej podczas zajęć każdy uczeń powinien mieć do swojej dyspozycji osobny komputer z dostępem do Internetu i odpowiednim oprogramowaniem. Podczas prac nad projektami (indywidualnymi lub zespołowymi) uczniowie powinni mieć również możliwość korzystania z komputerów lub innych urządzeń cyfrowych, w zależności od potrzeb wynikających </a:t>
            </a:r>
            <a:br>
              <a:rPr lang="pl-PL" sz="1500" dirty="0"/>
            </a:br>
            <a:r>
              <a:rPr lang="pl-PL" sz="1500" dirty="0"/>
              <a:t>z charakteru zajęć, realizowanych celów i tematów. </a:t>
            </a:r>
          </a:p>
          <a:p>
            <a:pPr marL="0" indent="0" algn="just">
              <a:buNone/>
            </a:pPr>
            <a:endParaRPr lang="pl-PL" sz="800" dirty="0"/>
          </a:p>
          <a:p>
            <a:pPr marL="0" indent="0" algn="just">
              <a:buNone/>
            </a:pPr>
            <a:r>
              <a:rPr lang="pl-PL" sz="1500" dirty="0"/>
              <a:t>	Na obowiązkowych zajęciach z informatyki w oddziałach liczących więcej niż 24 uczniów; zajęcia mogą być prowadzone w grupie oddziałowej lub międzyoddziałowej liczącej nie więcej niż 24 uczniów; liczba uczniów w grupie nie może przekraczać liczby stanowisk komputerowych w pracowni komputerowej. </a:t>
            </a:r>
            <a:r>
              <a:rPr lang="pl-PL" sz="1500" i="1" dirty="0">
                <a:solidFill>
                  <a:srgbClr val="FF0000"/>
                </a:solidFill>
              </a:rPr>
              <a:t>(§ 7. 1. Rozporządzenia Ministra Edukacji Narodowej z dnia 28 marca 2017 r. w sprawie ramowych planów nauczania dla publicznych szkół)</a:t>
            </a:r>
          </a:p>
          <a:p>
            <a:pPr marL="0" indent="0" algn="just">
              <a:buNone/>
            </a:pPr>
            <a:endParaRPr lang="pl-PL" sz="1500" dirty="0"/>
          </a:p>
          <a:p>
            <a:pPr marL="0" indent="0" algn="just">
              <a:buNone/>
            </a:pPr>
            <a:endParaRPr lang="pl-PL" sz="1500" dirty="0"/>
          </a:p>
        </p:txBody>
      </p:sp>
    </p:spTree>
    <p:extLst>
      <p:ext uri="{BB962C8B-B14F-4D97-AF65-F5344CB8AC3E}">
        <p14:creationId xmlns:p14="http://schemas.microsoft.com/office/powerpoint/2010/main" val="3439764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pPr lvl="0" algn="ctr"/>
            <a:r>
              <a:rPr lang="pl-PL" b="1" dirty="0"/>
              <a:t>Idea programowania wizualnego bez komputera.</a:t>
            </a:r>
            <a:endParaRPr lang="pl-PL" dirty="0"/>
          </a:p>
        </p:txBody>
      </p:sp>
      <p:sp>
        <p:nvSpPr>
          <p:cNvPr id="3" name="Symbol zastępczy zawartości 2"/>
          <p:cNvSpPr>
            <a:spLocks noGrp="1"/>
          </p:cNvSpPr>
          <p:nvPr>
            <p:ph idx="1"/>
          </p:nvPr>
        </p:nvSpPr>
        <p:spPr>
          <a:xfrm>
            <a:off x="457200" y="2276872"/>
            <a:ext cx="8229600" cy="4389120"/>
          </a:xfrm>
        </p:spPr>
        <p:txBody>
          <a:bodyPr>
            <a:normAutofit fontScale="77500" lnSpcReduction="20000"/>
          </a:bodyPr>
          <a:lstStyle/>
          <a:p>
            <a:pPr marL="0" indent="0" algn="just">
              <a:lnSpc>
                <a:spcPct val="120000"/>
              </a:lnSpc>
              <a:buNone/>
            </a:pPr>
            <a:r>
              <a:rPr lang="pl-PL" dirty="0"/>
              <a:t>	</a:t>
            </a:r>
            <a:r>
              <a:rPr lang="pl-PL" b="1" dirty="0"/>
              <a:t>W początkowej fazie nauczyciel przeprowadza zajęcia informatyczne, wykorzystując przestrzeń klasy, organizując aktywność dzieci z wykorzystaniem liczmanów, gier planszowych, materiału naturalnego czy form plastycznych, technicznych wykonanych przez dzieci, nie zawsze używając komputerów czy innych urządzeń. </a:t>
            </a:r>
            <a:r>
              <a:rPr lang="pl-PL" dirty="0"/>
              <a:t>Edukacja informatyczna wprowadza uczniów w świat języka informatyki. Uczeń np. układając sekwencje zdarzeń w logicznym porządku, poznaje intuicyjnie pojęcie „liniowa kolejność” formułując polecenia do wybranego obiektu i sterując nim poznaje znaczenie słowa „instrukcja”. Nauczyciel w pracy z uczniem wykorzystuje do tego zabawy </a:t>
            </a:r>
            <a:br>
              <a:rPr lang="pl-PL" dirty="0"/>
            </a:br>
            <a:r>
              <a:rPr lang="pl-PL" dirty="0"/>
              <a:t>i gry interakcyjne oraz planszowe, w tym strategiczne, które są wprowadzane systematycznie i umiejętnie.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pPr algn="ctr"/>
            <a:r>
              <a:rPr lang="pl-PL" sz="3600" b="1" dirty="0"/>
              <a:t>Informacje na temat przebiegu i celów </a:t>
            </a:r>
            <a:br>
              <a:rPr lang="pl-PL" sz="3600" b="1" dirty="0"/>
            </a:br>
            <a:r>
              <a:rPr lang="pl-PL" sz="3600" b="1" dirty="0"/>
              <a:t>oraz form wdrażania projektu.</a:t>
            </a:r>
            <a:endParaRPr lang="pl-PL" sz="3600" dirty="0"/>
          </a:p>
        </p:txBody>
      </p:sp>
      <p:sp>
        <p:nvSpPr>
          <p:cNvPr id="3" name="Symbol zastępczy zawartości 2"/>
          <p:cNvSpPr>
            <a:spLocks noGrp="1"/>
          </p:cNvSpPr>
          <p:nvPr>
            <p:ph idx="1"/>
          </p:nvPr>
        </p:nvSpPr>
        <p:spPr/>
        <p:txBody>
          <a:bodyPr>
            <a:normAutofit/>
          </a:bodyPr>
          <a:lstStyle/>
          <a:p>
            <a:pPr algn="just"/>
            <a:endParaRPr lang="pl-PL" sz="1600" b="1" u="sng" dirty="0"/>
          </a:p>
          <a:p>
            <a:pPr algn="just"/>
            <a:r>
              <a:rPr lang="pl-PL" sz="1600" b="1" u="sng" dirty="0"/>
              <a:t>I etap</a:t>
            </a:r>
            <a:r>
              <a:rPr lang="pl-PL" sz="1600" dirty="0"/>
              <a:t>  - szkolenia grupowe w wymiarze 35 godzin (5 spotkań po 7 godzin w trybie weekendowym), prowadzone przez zatrudnionego trenera; nauczyciele dostaną wszystkie niezbędne pomoce naukowe: program szkolenia i scenariusze wszystkich zajęć, skrypty i materiały na platformie elearningowej, gotowe ćwiczenia, </a:t>
            </a:r>
            <a:r>
              <a:rPr lang="pl-PL" sz="1600"/>
              <a:t>propozycje kart pracy</a:t>
            </a:r>
            <a:r>
              <a:rPr lang="pl-PL" sz="1600" dirty="0"/>
              <a:t>, zabaw, gier i innych (przydatne również podczas zajęć z uczniami). </a:t>
            </a:r>
            <a:r>
              <a:rPr lang="pl-PL" sz="1600" b="1" dirty="0"/>
              <a:t>Na początku szkolenia zostanie przeprowadzony egzamin wstępny, a na końcu egzamin końcowy</a:t>
            </a:r>
            <a:r>
              <a:rPr lang="pl-PL" sz="1600" dirty="0"/>
              <a:t>, potwierdzający zdobyte umiejętności. Harmonogramy zajęć będą ustalane według potrzeb trenera i nauczycieli. </a:t>
            </a:r>
          </a:p>
          <a:p>
            <a:pPr marL="0" indent="0" algn="just">
              <a:buNone/>
            </a:pPr>
            <a:endParaRPr lang="pl-PL" sz="1600" dirty="0"/>
          </a:p>
          <a:p>
            <a:pPr algn="just"/>
            <a:r>
              <a:rPr lang="pl-PL" sz="1600" b="1" u="sng" dirty="0"/>
              <a:t>II etap</a:t>
            </a:r>
            <a:r>
              <a:rPr lang="pl-PL" sz="1600" dirty="0"/>
              <a:t> - szkolenia indywidualne z grupami uczniów w wymiarze 30 godzin dydaktycznych (15 spotkań po 2 godziny - minimum raz w tygodniu), prowadzone przez nauczycieli wspólnie z trenerem, co najmniej 5, a maksymalnie 7 spotkań będzie odbywało się z osobistym udziałem trenera, podczas pozostałych zajęć trener będzie obecny online z możliwością kontaktu wizualnego, głosowego lub za pośrednictwem komunikatora. Jedne z zajęć będą realizowane w formie wyjazdowej w celu uatrakcyjnienia zajęć dla dzieci. Grupy powinny liczyć od 6 do 16 dzieci z klas I-III. </a:t>
            </a:r>
          </a:p>
          <a:p>
            <a:pPr marL="0" indent="0" algn="just">
              <a:buNone/>
            </a:pPr>
            <a:endParaRPr lang="pl-PL" sz="1600" dirty="0"/>
          </a:p>
          <a:p>
            <a:pPr algn="just"/>
            <a:endParaRPr lang="pl-PL" sz="1400" dirty="0"/>
          </a:p>
        </p:txBody>
      </p:sp>
    </p:spTree>
    <p:extLst>
      <p:ext uri="{BB962C8B-B14F-4D97-AF65-F5344CB8AC3E}">
        <p14:creationId xmlns:p14="http://schemas.microsoft.com/office/powerpoint/2010/main" val="3197687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943734" y="980728"/>
            <a:ext cx="5963282" cy="648072"/>
          </a:xfrm>
        </p:spPr>
        <p:txBody>
          <a:bodyPr>
            <a:normAutofit fontScale="90000"/>
          </a:bodyPr>
          <a:lstStyle/>
          <a:p>
            <a:r>
              <a:rPr lang="pl-PL" dirty="0"/>
              <a:t>Przykładowe karty pracy</a:t>
            </a:r>
          </a:p>
        </p:txBody>
      </p:sp>
      <p:pic>
        <p:nvPicPr>
          <p:cNvPr id="4" name="Obraz 3"/>
          <p:cNvPicPr/>
          <p:nvPr/>
        </p:nvPicPr>
        <p:blipFill rotWithShape="1">
          <a:blip r:embed="rId2" cstate="email">
            <a:extLst>
              <a:ext uri="{28A0092B-C50C-407E-A947-70E740481C1C}">
                <a14:useLocalDpi xmlns:a14="http://schemas.microsoft.com/office/drawing/2010/main"/>
              </a:ext>
            </a:extLst>
          </a:blip>
          <a:srcRect l="24590" t="8179" r="26230" b="50931"/>
          <a:stretch/>
        </p:blipFill>
        <p:spPr>
          <a:xfrm>
            <a:off x="395536" y="1628800"/>
            <a:ext cx="4824536" cy="4896544"/>
          </a:xfrm>
          <a:prstGeom prst="rect">
            <a:avLst/>
          </a:prstGeom>
        </p:spPr>
      </p:pic>
      <p:sp>
        <p:nvSpPr>
          <p:cNvPr id="3" name="Prostokąt 2"/>
          <p:cNvSpPr/>
          <p:nvPr/>
        </p:nvSpPr>
        <p:spPr>
          <a:xfrm>
            <a:off x="5580112" y="2060848"/>
            <a:ext cx="3024336" cy="2308324"/>
          </a:xfrm>
          <a:prstGeom prst="rect">
            <a:avLst/>
          </a:prstGeom>
        </p:spPr>
        <p:txBody>
          <a:bodyPr wrap="square">
            <a:spAutoFit/>
          </a:bodyPr>
          <a:lstStyle/>
          <a:p>
            <a:pPr algn="just"/>
            <a:r>
              <a:rPr lang="pl-PL" dirty="0"/>
              <a:t>Prezentowane przykłady mają za zadanie uświadomić nauczycielom jak można  wprowadzić podstawowe pojęcia informatyczne </a:t>
            </a:r>
            <a:br>
              <a:rPr lang="pl-PL" dirty="0"/>
            </a:br>
            <a:r>
              <a:rPr lang="pl-PL" dirty="0"/>
              <a:t>i zachęcić uczniów do nauki programowania nawet bez użycia komputerów.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943734" y="980728"/>
            <a:ext cx="5963282" cy="648072"/>
          </a:xfrm>
        </p:spPr>
        <p:txBody>
          <a:bodyPr>
            <a:normAutofit fontScale="90000"/>
          </a:bodyPr>
          <a:lstStyle/>
          <a:p>
            <a:r>
              <a:rPr lang="pl-PL" dirty="0"/>
              <a:t>Przykładowe karty pracy</a:t>
            </a:r>
          </a:p>
        </p:txBody>
      </p:sp>
      <p:pic>
        <p:nvPicPr>
          <p:cNvPr id="4" name="Obraz 3"/>
          <p:cNvPicPr/>
          <p:nvPr/>
        </p:nvPicPr>
        <p:blipFill rotWithShape="1">
          <a:blip r:embed="rId2" cstate="email">
            <a:extLst>
              <a:ext uri="{28A0092B-C50C-407E-A947-70E740481C1C}">
                <a14:useLocalDpi xmlns:a14="http://schemas.microsoft.com/office/drawing/2010/main"/>
              </a:ext>
            </a:extLst>
          </a:blip>
          <a:srcRect l="24590" t="8179" r="26230" b="50931"/>
          <a:stretch/>
        </p:blipFill>
        <p:spPr>
          <a:xfrm>
            <a:off x="395536" y="1628800"/>
            <a:ext cx="4824536" cy="4896544"/>
          </a:xfrm>
          <a:prstGeom prst="rect">
            <a:avLst/>
          </a:prstGeom>
        </p:spPr>
      </p:pic>
      <p:sp>
        <p:nvSpPr>
          <p:cNvPr id="3" name="Prostokąt 2"/>
          <p:cNvSpPr/>
          <p:nvPr/>
        </p:nvSpPr>
        <p:spPr>
          <a:xfrm>
            <a:off x="5565104" y="2056780"/>
            <a:ext cx="3039344" cy="2308324"/>
          </a:xfrm>
          <a:prstGeom prst="rect">
            <a:avLst/>
          </a:prstGeom>
        </p:spPr>
        <p:txBody>
          <a:bodyPr wrap="square">
            <a:spAutoFit/>
          </a:bodyPr>
          <a:lstStyle/>
          <a:p>
            <a:pPr algn="just"/>
            <a:r>
              <a:rPr lang="pl-PL" dirty="0"/>
              <a:t>Prezentowane przykłady mają za zadanie uświadomić nauczycielom jak można  wprowadzić podstawowe pojęcia informatyczne </a:t>
            </a:r>
            <a:br>
              <a:rPr lang="pl-PL" dirty="0"/>
            </a:br>
            <a:r>
              <a:rPr lang="pl-PL" dirty="0"/>
              <a:t>i zachęcić uczniów do nauki programowania nawet bez użycia komputerów. </a:t>
            </a:r>
          </a:p>
        </p:txBody>
      </p:sp>
      <p:cxnSp>
        <p:nvCxnSpPr>
          <p:cNvPr id="6" name="Łącznik prosty 5"/>
          <p:cNvCxnSpPr/>
          <p:nvPr/>
        </p:nvCxnSpPr>
        <p:spPr>
          <a:xfrm flipH="1">
            <a:off x="2195736" y="1844824"/>
            <a:ext cx="576064" cy="36004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7" name="Łącznik prosty 6"/>
          <p:cNvCxnSpPr/>
          <p:nvPr/>
        </p:nvCxnSpPr>
        <p:spPr>
          <a:xfrm flipH="1" flipV="1">
            <a:off x="3275856" y="2240868"/>
            <a:ext cx="864096" cy="36004"/>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8" name="Łącznik prosty 7"/>
          <p:cNvCxnSpPr/>
          <p:nvPr/>
        </p:nvCxnSpPr>
        <p:spPr>
          <a:xfrm flipH="1">
            <a:off x="1403648" y="2168860"/>
            <a:ext cx="792088" cy="8384"/>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9" name="Łącznik prosty 8"/>
          <p:cNvCxnSpPr/>
          <p:nvPr/>
        </p:nvCxnSpPr>
        <p:spPr>
          <a:xfrm flipH="1">
            <a:off x="1403648" y="4369172"/>
            <a:ext cx="944488" cy="18002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0" name="Łącznik prosty 9"/>
          <p:cNvCxnSpPr/>
          <p:nvPr/>
        </p:nvCxnSpPr>
        <p:spPr>
          <a:xfrm flipH="1">
            <a:off x="3896308" y="3356992"/>
            <a:ext cx="603684" cy="476436"/>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1" name="Łącznik prosty 10"/>
          <p:cNvCxnSpPr/>
          <p:nvPr/>
        </p:nvCxnSpPr>
        <p:spPr>
          <a:xfrm flipH="1">
            <a:off x="899592" y="2854970"/>
            <a:ext cx="504056" cy="502022"/>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8" name="Łącznik prosty 17"/>
          <p:cNvCxnSpPr/>
          <p:nvPr/>
        </p:nvCxnSpPr>
        <p:spPr>
          <a:xfrm flipH="1" flipV="1">
            <a:off x="899592" y="3359026"/>
            <a:ext cx="576064" cy="324036"/>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9" name="Łącznik prosty 18"/>
          <p:cNvCxnSpPr/>
          <p:nvPr/>
        </p:nvCxnSpPr>
        <p:spPr>
          <a:xfrm flipH="1">
            <a:off x="1403648" y="3683062"/>
            <a:ext cx="144016" cy="86613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0" name="Łącznik prosty 19"/>
          <p:cNvCxnSpPr/>
          <p:nvPr/>
        </p:nvCxnSpPr>
        <p:spPr>
          <a:xfrm flipH="1">
            <a:off x="2693168" y="4337484"/>
            <a:ext cx="582688" cy="556237"/>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4" name="Łącznik prosty 23"/>
          <p:cNvCxnSpPr/>
          <p:nvPr/>
        </p:nvCxnSpPr>
        <p:spPr>
          <a:xfrm flipV="1">
            <a:off x="3995936" y="2284446"/>
            <a:ext cx="144016" cy="56849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5" name="Łącznik prosty 24"/>
          <p:cNvCxnSpPr/>
          <p:nvPr/>
        </p:nvCxnSpPr>
        <p:spPr>
          <a:xfrm flipH="1" flipV="1">
            <a:off x="2333128" y="4365104"/>
            <a:ext cx="375048" cy="548444"/>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6" name="Łącznik prosty 25"/>
          <p:cNvCxnSpPr/>
          <p:nvPr/>
        </p:nvCxnSpPr>
        <p:spPr>
          <a:xfrm>
            <a:off x="1403648" y="2204864"/>
            <a:ext cx="0" cy="648072"/>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0" name="Łącznik prosty 29"/>
          <p:cNvCxnSpPr/>
          <p:nvPr/>
        </p:nvCxnSpPr>
        <p:spPr>
          <a:xfrm>
            <a:off x="3995936" y="2924944"/>
            <a:ext cx="466757" cy="470086"/>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1" name="Łącznik prosty 30"/>
          <p:cNvCxnSpPr/>
          <p:nvPr/>
        </p:nvCxnSpPr>
        <p:spPr>
          <a:xfrm>
            <a:off x="3896308" y="3833428"/>
            <a:ext cx="173396" cy="613533"/>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2" name="Łącznik prosty 31"/>
          <p:cNvCxnSpPr/>
          <p:nvPr/>
        </p:nvCxnSpPr>
        <p:spPr>
          <a:xfrm flipH="1" flipV="1">
            <a:off x="3275856" y="4337484"/>
            <a:ext cx="864096" cy="121698"/>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4339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p:nvPr/>
        </p:nvPicPr>
        <p:blipFill rotWithShape="1">
          <a:blip r:embed="rId2" cstate="email">
            <a:extLst>
              <a:ext uri="{28A0092B-C50C-407E-A947-70E740481C1C}">
                <a14:useLocalDpi xmlns:a14="http://schemas.microsoft.com/office/drawing/2010/main"/>
              </a:ext>
            </a:extLst>
          </a:blip>
          <a:srcRect t="8685"/>
          <a:stretch/>
        </p:blipFill>
        <p:spPr>
          <a:xfrm>
            <a:off x="-27296" y="908720"/>
            <a:ext cx="5463392" cy="5985061"/>
          </a:xfrm>
          <a:prstGeom prst="rect">
            <a:avLst/>
          </a:prstGeom>
        </p:spPr>
      </p:pic>
      <p:sp>
        <p:nvSpPr>
          <p:cNvPr id="6" name="Prostokąt 5"/>
          <p:cNvSpPr/>
          <p:nvPr/>
        </p:nvSpPr>
        <p:spPr>
          <a:xfrm>
            <a:off x="5524806" y="2231928"/>
            <a:ext cx="3528392" cy="4478149"/>
          </a:xfrm>
          <a:prstGeom prst="rect">
            <a:avLst/>
          </a:prstGeom>
        </p:spPr>
        <p:txBody>
          <a:bodyPr wrap="square">
            <a:spAutoFit/>
          </a:bodyPr>
          <a:lstStyle/>
          <a:p>
            <a:pPr algn="just"/>
            <a:r>
              <a:rPr lang="pl-PL" sz="1500" dirty="0"/>
              <a:t>Ćwiczenia przeznaczone są dla dzieci </a:t>
            </a:r>
            <a:br>
              <a:rPr lang="pl-PL" sz="1500" dirty="0"/>
            </a:br>
            <a:r>
              <a:rPr lang="pl-PL" sz="1500" dirty="0"/>
              <a:t>w wieku wczesnoszkolnym, ale można je wykorzystać również na zajęciach </a:t>
            </a:r>
            <a:br>
              <a:rPr lang="pl-PL" sz="1500" dirty="0"/>
            </a:br>
            <a:r>
              <a:rPr lang="pl-PL" sz="1500" dirty="0"/>
              <a:t>ze starszymi uczniami. Celem tych zajęć jest rozwijanie w uczniach </a:t>
            </a:r>
            <a:r>
              <a:rPr lang="pl-PL" sz="1500"/>
              <a:t>umiejętności okołoprogramistycznych</a:t>
            </a:r>
            <a:r>
              <a:rPr lang="pl-PL" sz="1500" dirty="0"/>
              <a:t>, które ułatwią naukę programowania w późniejszym wieku. Poza tym uatrakcyjnią </a:t>
            </a:r>
            <a:br>
              <a:rPr lang="pl-PL" sz="1500" dirty="0"/>
            </a:br>
            <a:r>
              <a:rPr lang="pl-PL" sz="1500" dirty="0"/>
              <a:t>i wzbogacą zajęcia z uczniami. Kolejnym celem takich zajęć jest rozbudzenie </a:t>
            </a:r>
            <a:br>
              <a:rPr lang="pl-PL" sz="1500" dirty="0"/>
            </a:br>
            <a:r>
              <a:rPr lang="pl-PL" sz="1500" dirty="0"/>
              <a:t>w najmłodszych informatykach zainteresowań nowymi technologiami, </a:t>
            </a:r>
            <a:br>
              <a:rPr lang="pl-PL" sz="1500" dirty="0"/>
            </a:br>
            <a:r>
              <a:rPr lang="pl-PL" sz="1500" dirty="0"/>
              <a:t>a w przypadku nauczycieli do zainspirowania rozwijania własnych kompetencji informatycznych, przybliżających podopiecznym podstawowe zagadnienia informatyczne, w szczególności z zakresu programowania.</a:t>
            </a:r>
          </a:p>
        </p:txBody>
      </p:sp>
      <p:sp>
        <p:nvSpPr>
          <p:cNvPr id="7" name="Tytuł 1"/>
          <p:cNvSpPr txBox="1">
            <a:spLocks/>
          </p:cNvSpPr>
          <p:nvPr/>
        </p:nvSpPr>
        <p:spPr>
          <a:xfrm>
            <a:off x="5799286" y="404664"/>
            <a:ext cx="3326904" cy="1296144"/>
          </a:xfrm>
          <a:prstGeom prst="rect">
            <a:avLst/>
          </a:prstGeom>
        </p:spPr>
        <p:txBody>
          <a:bodyPr vert="horz" lIns="0" tIns="45720" rIns="0" bIns="0" anchor="b">
            <a:normAutofit/>
            <a:scene3d>
              <a:camera prst="orthographicFront"/>
              <a:lightRig rig="freezing" dir="t">
                <a:rot lat="0" lon="0" rev="5640000"/>
              </a:lightRig>
            </a:scene3d>
            <a:sp3d prstMaterial="flat">
              <a:contourClr>
                <a:schemeClr val="tx2"/>
              </a:contourClr>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pl-PL" sz="3600" b="1"/>
              <a:t>Przykładowe karty pracy</a:t>
            </a:r>
            <a:endParaRPr lang="pl-PL" sz="3600" b="1" dirty="0"/>
          </a:p>
        </p:txBody>
      </p:sp>
    </p:spTree>
    <p:extLst>
      <p:ext uri="{BB962C8B-B14F-4D97-AF65-F5344CB8AC3E}">
        <p14:creationId xmlns:p14="http://schemas.microsoft.com/office/powerpoint/2010/main" val="1356044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p:nvPr/>
        </p:nvPicPr>
        <p:blipFill rotWithShape="1">
          <a:blip r:embed="rId3" cstate="email">
            <a:extLst>
              <a:ext uri="{28A0092B-C50C-407E-A947-70E740481C1C}">
                <a14:useLocalDpi xmlns:a14="http://schemas.microsoft.com/office/drawing/2010/main"/>
              </a:ext>
            </a:extLst>
          </a:blip>
          <a:srcRect t="8685"/>
          <a:stretch/>
        </p:blipFill>
        <p:spPr>
          <a:xfrm>
            <a:off x="-27296" y="908720"/>
            <a:ext cx="5463392" cy="5985061"/>
          </a:xfrm>
          <a:prstGeom prst="rect">
            <a:avLst/>
          </a:prstGeom>
        </p:spPr>
      </p:pic>
      <p:sp>
        <p:nvSpPr>
          <p:cNvPr id="4" name="Prostokąt 3"/>
          <p:cNvSpPr/>
          <p:nvPr/>
        </p:nvSpPr>
        <p:spPr>
          <a:xfrm>
            <a:off x="5452166" y="1916832"/>
            <a:ext cx="3528392" cy="4478149"/>
          </a:xfrm>
          <a:prstGeom prst="rect">
            <a:avLst/>
          </a:prstGeom>
        </p:spPr>
        <p:txBody>
          <a:bodyPr wrap="square">
            <a:spAutoFit/>
          </a:bodyPr>
          <a:lstStyle/>
          <a:p>
            <a:pPr lvl="0" algn="just"/>
            <a:r>
              <a:rPr lang="pl-PL" sz="1500"/>
              <a:t>Tak można wprowadzić </a:t>
            </a:r>
            <a:r>
              <a:rPr lang="pl-PL" sz="1500" b="1" u="sng"/>
              <a:t>Kodowanie  obrazów i danych – określanie współrzędnych punktu.  </a:t>
            </a:r>
            <a:r>
              <a:rPr lang="pl-PL" sz="1500"/>
              <a:t>Głównymi celami takich zajęć jest: stymulowanie kreatywności uczniów, rozbudzanie intelektualnej ciekawości uczniów, rozwijanie umiejętności rozwiązywania problemów oraz rozwijanie umiejętności planowania działań.</a:t>
            </a:r>
          </a:p>
          <a:p>
            <a:pPr lvl="0" algn="just">
              <a:defRPr/>
            </a:pPr>
            <a:r>
              <a:rPr lang="pl-PL" sz="1500" b="1"/>
              <a:t>Ważne jest aby do dzieci mówić prostym i zrozumiałym językiem, A oprócz  poleceń na kartach pracy udzielać  instruktażu słownego.</a:t>
            </a:r>
            <a:r>
              <a:rPr lang="pl-PL" sz="1500"/>
              <a:t> Poza tym istotne jest aby dzieci rozumiały co robią i dlaczego takie działania podejmują, dlatego cały czas należy kontrolować co robią i w razie potrzeby naprowadzić je na prawidłowe rozwiązanie lub służyć pomocą. </a:t>
            </a:r>
          </a:p>
        </p:txBody>
      </p:sp>
      <p:sp>
        <p:nvSpPr>
          <p:cNvPr id="5" name="Tytuł 1"/>
          <p:cNvSpPr>
            <a:spLocks noGrp="1"/>
          </p:cNvSpPr>
          <p:nvPr>
            <p:ph type="title"/>
          </p:nvPr>
        </p:nvSpPr>
        <p:spPr>
          <a:xfrm>
            <a:off x="5799286" y="404664"/>
            <a:ext cx="3326904" cy="1296144"/>
          </a:xfrm>
        </p:spPr>
        <p:txBody>
          <a:bodyPr>
            <a:normAutofit/>
          </a:bodyPr>
          <a:lstStyle/>
          <a:p>
            <a:pPr algn="ctr"/>
            <a:r>
              <a:rPr lang="pl-PL" sz="3600" b="1" dirty="0"/>
              <a:t>Przykładowe karty pracy</a:t>
            </a:r>
          </a:p>
        </p:txBody>
      </p:sp>
      <p:sp>
        <p:nvSpPr>
          <p:cNvPr id="2" name="pole tekstowe 1"/>
          <p:cNvSpPr txBox="1"/>
          <p:nvPr/>
        </p:nvSpPr>
        <p:spPr>
          <a:xfrm>
            <a:off x="539552" y="4653136"/>
            <a:ext cx="4536504" cy="2062103"/>
          </a:xfrm>
          <a:prstGeom prst="rect">
            <a:avLst/>
          </a:prstGeom>
          <a:noFill/>
        </p:spPr>
        <p:txBody>
          <a:bodyPr wrap="square" rtlCol="0">
            <a:spAutoFit/>
          </a:bodyPr>
          <a:lstStyle/>
          <a:p>
            <a:r>
              <a:rPr lang="pl-PL" sz="1600" b="1" dirty="0">
                <a:solidFill>
                  <a:srgbClr val="FF0000"/>
                </a:solidFill>
              </a:rPr>
              <a:t>C</a:t>
            </a:r>
            <a:r>
              <a:rPr lang="pl-PL" sz="1600" b="1" dirty="0">
                <a:solidFill>
                  <a:srgbClr val="FF0000"/>
                </a:solidFill>
                <a:latin typeface="+mj-lt"/>
              </a:rPr>
              <a:t>3, D3, E3, F3, G3, H3</a:t>
            </a:r>
          </a:p>
          <a:p>
            <a:r>
              <a:rPr lang="pl-PL" sz="1600" b="1" dirty="0">
                <a:solidFill>
                  <a:srgbClr val="FF0000"/>
                </a:solidFill>
                <a:latin typeface="+mj-lt"/>
              </a:rPr>
              <a:t>B4, C4, D4, E4, F4, G4, H4, I4</a:t>
            </a:r>
          </a:p>
          <a:p>
            <a:r>
              <a:rPr lang="pl-PL" sz="1600" b="1" dirty="0">
                <a:solidFill>
                  <a:srgbClr val="FF0000"/>
                </a:solidFill>
                <a:latin typeface="+mj-lt"/>
              </a:rPr>
              <a:t>A5, B5, C5, D5, E5, F5, G5, H5, I5, J5</a:t>
            </a:r>
          </a:p>
          <a:p>
            <a:r>
              <a:rPr lang="pl-PL" sz="1600" b="1" dirty="0">
                <a:solidFill>
                  <a:srgbClr val="FF0000"/>
                </a:solidFill>
                <a:latin typeface="+mj-lt"/>
              </a:rPr>
              <a:t>F6</a:t>
            </a:r>
          </a:p>
          <a:p>
            <a:r>
              <a:rPr lang="pl-PL" sz="1600" b="1" dirty="0">
                <a:solidFill>
                  <a:srgbClr val="FF0000"/>
                </a:solidFill>
                <a:latin typeface="+mj-lt"/>
              </a:rPr>
              <a:t>F7</a:t>
            </a:r>
          </a:p>
          <a:p>
            <a:r>
              <a:rPr lang="pl-PL" sz="1600" b="1" dirty="0">
                <a:solidFill>
                  <a:srgbClr val="FF0000"/>
                </a:solidFill>
                <a:latin typeface="+mj-lt"/>
              </a:rPr>
              <a:t>F8</a:t>
            </a:r>
          </a:p>
          <a:p>
            <a:r>
              <a:rPr lang="pl-PL" sz="1600" b="1" dirty="0">
                <a:solidFill>
                  <a:srgbClr val="FF0000"/>
                </a:solidFill>
                <a:latin typeface="+mj-lt"/>
              </a:rPr>
              <a:t>D9, F9</a:t>
            </a:r>
          </a:p>
          <a:p>
            <a:r>
              <a:rPr lang="pl-PL" sz="1600" b="1" dirty="0">
                <a:solidFill>
                  <a:srgbClr val="FF0000"/>
                </a:solidFill>
                <a:latin typeface="+mj-lt"/>
              </a:rPr>
              <a:t>D10, E10, F10</a:t>
            </a:r>
          </a:p>
        </p:txBody>
      </p:sp>
    </p:spTree>
    <p:extLst>
      <p:ext uri="{BB962C8B-B14F-4D97-AF65-F5344CB8AC3E}">
        <p14:creationId xmlns:p14="http://schemas.microsoft.com/office/powerpoint/2010/main" val="1398997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494" y="692696"/>
            <a:ext cx="8863880" cy="687104"/>
          </a:xfrm>
        </p:spPr>
        <p:txBody>
          <a:bodyPr>
            <a:normAutofit/>
          </a:bodyPr>
          <a:lstStyle/>
          <a:p>
            <a:pPr algn="ctr"/>
            <a:r>
              <a:rPr lang="pl-PL" sz="3200" b="1" dirty="0"/>
              <a:t>Przykładowe zadania o wyższym stopniu trudności</a:t>
            </a:r>
          </a:p>
        </p:txBody>
      </p:sp>
      <p:pic>
        <p:nvPicPr>
          <p:cNvPr id="6" name="Obraz 5"/>
          <p:cNvPicPr/>
          <p:nvPr/>
        </p:nvPicPr>
        <p:blipFill rotWithShape="1">
          <a:blip r:embed="rId3" cstate="email">
            <a:extLst>
              <a:ext uri="{28A0092B-C50C-407E-A947-70E740481C1C}">
                <a14:useLocalDpi xmlns:a14="http://schemas.microsoft.com/office/drawing/2010/main"/>
              </a:ext>
            </a:extLst>
          </a:blip>
          <a:srcRect b="60601"/>
          <a:stretch/>
        </p:blipFill>
        <p:spPr>
          <a:xfrm>
            <a:off x="74866" y="1379800"/>
            <a:ext cx="8831904" cy="5106158"/>
          </a:xfrm>
          <a:prstGeom prst="rect">
            <a:avLst/>
          </a:prstGeom>
        </p:spPr>
      </p:pic>
    </p:spTree>
    <p:extLst>
      <p:ext uri="{BB962C8B-B14F-4D97-AF65-F5344CB8AC3E}">
        <p14:creationId xmlns:p14="http://schemas.microsoft.com/office/powerpoint/2010/main" val="404714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az 5"/>
          <p:cNvPicPr/>
          <p:nvPr/>
        </p:nvPicPr>
        <p:blipFill rotWithShape="1">
          <a:blip r:embed="rId2" cstate="email">
            <a:extLst>
              <a:ext uri="{28A0092B-C50C-407E-A947-70E740481C1C}">
                <a14:useLocalDpi xmlns:a14="http://schemas.microsoft.com/office/drawing/2010/main"/>
              </a:ext>
            </a:extLst>
          </a:blip>
          <a:srcRect b="60601"/>
          <a:stretch/>
        </p:blipFill>
        <p:spPr>
          <a:xfrm>
            <a:off x="74866" y="1379800"/>
            <a:ext cx="8831904" cy="5106158"/>
          </a:xfrm>
          <a:prstGeom prst="rect">
            <a:avLst/>
          </a:prstGeom>
        </p:spPr>
      </p:pic>
      <p:pic>
        <p:nvPicPr>
          <p:cNvPr id="4" name="Obraz 3"/>
          <p:cNvPicPr/>
          <p:nvPr/>
        </p:nvPicPr>
        <p:blipFill rotWithShape="1">
          <a:blip r:embed="rId3" cstate="screen">
            <a:extLst>
              <a:ext uri="{28A0092B-C50C-407E-A947-70E740481C1C}">
                <a14:useLocalDpi xmlns:a14="http://schemas.microsoft.com/office/drawing/2010/main"/>
              </a:ext>
            </a:extLst>
          </a:blip>
          <a:srcRect/>
          <a:stretch/>
        </p:blipFill>
        <p:spPr bwMode="auto">
          <a:xfrm>
            <a:off x="539552" y="2636912"/>
            <a:ext cx="4392488" cy="3849046"/>
          </a:xfrm>
          <a:prstGeom prst="rect">
            <a:avLst/>
          </a:prstGeom>
          <a:ln>
            <a:noFill/>
          </a:ln>
          <a:extLst>
            <a:ext uri="{53640926-AAD7-44D8-BBD7-CCE9431645EC}">
              <a14:shadowObscured xmlns:a14="http://schemas.microsoft.com/office/drawing/2010/main"/>
            </a:ext>
          </a:extLst>
        </p:spPr>
      </p:pic>
      <p:sp>
        <p:nvSpPr>
          <p:cNvPr id="7" name="Tytuł 1"/>
          <p:cNvSpPr txBox="1">
            <a:spLocks/>
          </p:cNvSpPr>
          <p:nvPr/>
        </p:nvSpPr>
        <p:spPr>
          <a:xfrm>
            <a:off x="32494" y="692696"/>
            <a:ext cx="8863880" cy="687104"/>
          </a:xfrm>
          <a:prstGeom prst="rect">
            <a:avLst/>
          </a:prstGeom>
        </p:spPr>
        <p:txBody>
          <a:bodyPr vert="horz" lIns="0" tIns="45720" rIns="0" bIns="0" anchor="b">
            <a:normAutofit/>
            <a:scene3d>
              <a:camera prst="orthographicFront"/>
              <a:lightRig rig="freezing" dir="t">
                <a:rot lat="0" lon="0" rev="5640000"/>
              </a:lightRig>
            </a:scene3d>
            <a:sp3d prstMaterial="flat">
              <a:contourClr>
                <a:schemeClr val="tx2"/>
              </a:contourClr>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pl-PL" sz="3200" b="1"/>
              <a:t>Przykładowe zadania o wyższym stopniu trudności</a:t>
            </a:r>
            <a:endParaRPr lang="pl-PL" sz="3200" b="1" dirty="0"/>
          </a:p>
        </p:txBody>
      </p:sp>
    </p:spTree>
    <p:extLst>
      <p:ext uri="{BB962C8B-B14F-4D97-AF65-F5344CB8AC3E}">
        <p14:creationId xmlns:p14="http://schemas.microsoft.com/office/powerpoint/2010/main" val="41953888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220072" y="836712"/>
            <a:ext cx="3790849" cy="1428768"/>
          </a:xfrm>
        </p:spPr>
        <p:txBody>
          <a:bodyPr>
            <a:noAutofit/>
          </a:bodyPr>
          <a:lstStyle/>
          <a:p>
            <a:pPr algn="ctr"/>
            <a:r>
              <a:rPr lang="pl-PL" sz="3600" b="1" dirty="0"/>
              <a:t>Gry i zabawy wprowadzające do programowania</a:t>
            </a:r>
          </a:p>
        </p:txBody>
      </p:sp>
      <p:pic>
        <p:nvPicPr>
          <p:cNvPr id="5" name="Obraz 4"/>
          <p:cNvPicPr/>
          <p:nvPr/>
        </p:nvPicPr>
        <p:blipFill rotWithShape="1">
          <a:blip r:embed="rId2" cstate="email">
            <a:extLst>
              <a:ext uri="{28A0092B-C50C-407E-A947-70E740481C1C}">
                <a14:useLocalDpi xmlns:a14="http://schemas.microsoft.com/office/drawing/2010/main"/>
              </a:ext>
            </a:extLst>
          </a:blip>
          <a:srcRect t="7732"/>
          <a:stretch/>
        </p:blipFill>
        <p:spPr>
          <a:xfrm>
            <a:off x="23794" y="1124744"/>
            <a:ext cx="4908245" cy="5758372"/>
          </a:xfrm>
          <a:prstGeom prst="rect">
            <a:avLst/>
          </a:prstGeom>
        </p:spPr>
      </p:pic>
      <p:sp>
        <p:nvSpPr>
          <p:cNvPr id="3" name="pole tekstowe 2"/>
          <p:cNvSpPr txBox="1"/>
          <p:nvPr/>
        </p:nvSpPr>
        <p:spPr>
          <a:xfrm>
            <a:off x="1691680" y="652046"/>
            <a:ext cx="2520280" cy="369332"/>
          </a:xfrm>
          <a:prstGeom prst="rect">
            <a:avLst/>
          </a:prstGeom>
          <a:noFill/>
        </p:spPr>
        <p:txBody>
          <a:bodyPr wrap="square" rtlCol="0">
            <a:spAutoFit/>
          </a:bodyPr>
          <a:lstStyle/>
          <a:p>
            <a:r>
              <a:rPr lang="pl-PL" b="1" dirty="0"/>
              <a:t>GRA W STATKI</a:t>
            </a:r>
          </a:p>
        </p:txBody>
      </p:sp>
      <p:pic>
        <p:nvPicPr>
          <p:cNvPr id="7" name="Obraz 6"/>
          <p:cNvPicPr/>
          <p:nvPr/>
        </p:nvPicPr>
        <p:blipFill rotWithShape="1">
          <a:blip r:embed="rId2" cstate="email">
            <a:extLst>
              <a:ext uri="{28A0092B-C50C-407E-A947-70E740481C1C}">
                <a14:useLocalDpi xmlns:a14="http://schemas.microsoft.com/office/drawing/2010/main"/>
              </a:ext>
            </a:extLst>
          </a:blip>
          <a:srcRect l="41078" t="35423" r="44251" b="53039"/>
          <a:stretch/>
        </p:blipFill>
        <p:spPr>
          <a:xfrm>
            <a:off x="6012160" y="3643890"/>
            <a:ext cx="2736304" cy="2593422"/>
          </a:xfrm>
          <a:prstGeom prst="rect">
            <a:avLst/>
          </a:prstGeom>
        </p:spPr>
      </p:pic>
      <p:sp>
        <p:nvSpPr>
          <p:cNvPr id="8" name="pole tekstowe 7"/>
          <p:cNvSpPr txBox="1"/>
          <p:nvPr/>
        </p:nvSpPr>
        <p:spPr>
          <a:xfrm>
            <a:off x="5855356" y="2852936"/>
            <a:ext cx="2965116" cy="369332"/>
          </a:xfrm>
          <a:prstGeom prst="rect">
            <a:avLst/>
          </a:prstGeom>
          <a:noFill/>
        </p:spPr>
        <p:txBody>
          <a:bodyPr wrap="square" rtlCol="0">
            <a:spAutoFit/>
          </a:bodyPr>
          <a:lstStyle/>
          <a:p>
            <a:pPr algn="ctr"/>
            <a:r>
              <a:rPr lang="pl-PL" b="1" dirty="0"/>
              <a:t>KÓŁKO I KRZYŻYK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220072" y="836712"/>
            <a:ext cx="3790849" cy="1428768"/>
          </a:xfrm>
        </p:spPr>
        <p:txBody>
          <a:bodyPr>
            <a:noAutofit/>
          </a:bodyPr>
          <a:lstStyle/>
          <a:p>
            <a:pPr algn="ctr"/>
            <a:r>
              <a:rPr lang="pl-PL" sz="3600" b="1" dirty="0"/>
              <a:t>Gry i zabawy wprowadzające do programowania</a:t>
            </a:r>
          </a:p>
        </p:txBody>
      </p:sp>
      <p:pic>
        <p:nvPicPr>
          <p:cNvPr id="5" name="Obraz 4"/>
          <p:cNvPicPr/>
          <p:nvPr/>
        </p:nvPicPr>
        <p:blipFill rotWithShape="1">
          <a:blip r:embed="rId3" cstate="email">
            <a:extLst>
              <a:ext uri="{28A0092B-C50C-407E-A947-70E740481C1C}">
                <a14:useLocalDpi xmlns:a14="http://schemas.microsoft.com/office/drawing/2010/main"/>
              </a:ext>
            </a:extLst>
          </a:blip>
          <a:srcRect t="7732"/>
          <a:stretch/>
        </p:blipFill>
        <p:spPr>
          <a:xfrm>
            <a:off x="3448" y="1124744"/>
            <a:ext cx="4908245" cy="5758372"/>
          </a:xfrm>
          <a:prstGeom prst="rect">
            <a:avLst/>
          </a:prstGeom>
        </p:spPr>
      </p:pic>
      <p:sp>
        <p:nvSpPr>
          <p:cNvPr id="3" name="pole tekstowe 2"/>
          <p:cNvSpPr txBox="1"/>
          <p:nvPr/>
        </p:nvSpPr>
        <p:spPr>
          <a:xfrm>
            <a:off x="1691680" y="652046"/>
            <a:ext cx="2520280" cy="369332"/>
          </a:xfrm>
          <a:prstGeom prst="rect">
            <a:avLst/>
          </a:prstGeom>
          <a:noFill/>
        </p:spPr>
        <p:txBody>
          <a:bodyPr wrap="square" rtlCol="0">
            <a:spAutoFit/>
          </a:bodyPr>
          <a:lstStyle/>
          <a:p>
            <a:r>
              <a:rPr lang="pl-PL" b="1" dirty="0"/>
              <a:t>GRA W STATKI</a:t>
            </a:r>
          </a:p>
        </p:txBody>
      </p:sp>
      <p:pic>
        <p:nvPicPr>
          <p:cNvPr id="7" name="Obraz 6"/>
          <p:cNvPicPr/>
          <p:nvPr/>
        </p:nvPicPr>
        <p:blipFill rotWithShape="1">
          <a:blip r:embed="rId4"/>
          <a:srcRect/>
          <a:stretch/>
        </p:blipFill>
        <p:spPr>
          <a:xfrm>
            <a:off x="6012160" y="3643890"/>
            <a:ext cx="2736304" cy="2593422"/>
          </a:xfrm>
          <a:prstGeom prst="rect">
            <a:avLst/>
          </a:prstGeom>
        </p:spPr>
      </p:pic>
      <p:sp>
        <p:nvSpPr>
          <p:cNvPr id="8" name="pole tekstowe 7"/>
          <p:cNvSpPr txBox="1"/>
          <p:nvPr/>
        </p:nvSpPr>
        <p:spPr>
          <a:xfrm>
            <a:off x="5855356" y="2852936"/>
            <a:ext cx="2965116" cy="369332"/>
          </a:xfrm>
          <a:prstGeom prst="rect">
            <a:avLst/>
          </a:prstGeom>
          <a:noFill/>
        </p:spPr>
        <p:txBody>
          <a:bodyPr wrap="square" rtlCol="0">
            <a:spAutoFit/>
          </a:bodyPr>
          <a:lstStyle/>
          <a:p>
            <a:pPr algn="ctr"/>
            <a:r>
              <a:rPr lang="pl-PL" b="1" dirty="0"/>
              <a:t>KÓŁKO I KRZYŻYK</a:t>
            </a:r>
          </a:p>
        </p:txBody>
      </p:sp>
      <p:sp>
        <p:nvSpPr>
          <p:cNvPr id="4" name="Elipsa 3"/>
          <p:cNvSpPr/>
          <p:nvPr/>
        </p:nvSpPr>
        <p:spPr>
          <a:xfrm>
            <a:off x="6372200" y="4003930"/>
            <a:ext cx="432048" cy="432048"/>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Elipsa 8"/>
          <p:cNvSpPr/>
          <p:nvPr/>
        </p:nvSpPr>
        <p:spPr>
          <a:xfrm>
            <a:off x="8028384" y="5517232"/>
            <a:ext cx="432048" cy="432048"/>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Elipsa 9"/>
          <p:cNvSpPr/>
          <p:nvPr/>
        </p:nvSpPr>
        <p:spPr>
          <a:xfrm>
            <a:off x="7164288" y="4724577"/>
            <a:ext cx="432048" cy="432048"/>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Mnożenie 5"/>
          <p:cNvSpPr/>
          <p:nvPr/>
        </p:nvSpPr>
        <p:spPr>
          <a:xfrm>
            <a:off x="7003994" y="3886371"/>
            <a:ext cx="836476" cy="732652"/>
          </a:xfrm>
          <a:prstGeom prst="mathMultiply">
            <a:avLst>
              <a:gd name="adj1" fmla="val 12994"/>
            </a:avLst>
          </a:prstGeom>
          <a:solidFill>
            <a:srgbClr val="FF0000"/>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3" name="Mnożenie 12"/>
          <p:cNvSpPr/>
          <p:nvPr/>
        </p:nvSpPr>
        <p:spPr>
          <a:xfrm>
            <a:off x="7796082" y="3847909"/>
            <a:ext cx="836476" cy="732652"/>
          </a:xfrm>
          <a:prstGeom prst="mathMultiply">
            <a:avLst>
              <a:gd name="adj1" fmla="val 12994"/>
            </a:avLst>
          </a:prstGeom>
          <a:solidFill>
            <a:srgbClr val="FF0000"/>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4" name="Mnożenie 13"/>
          <p:cNvSpPr/>
          <p:nvPr/>
        </p:nvSpPr>
        <p:spPr>
          <a:xfrm>
            <a:off x="6129644" y="5366930"/>
            <a:ext cx="836476" cy="732652"/>
          </a:xfrm>
          <a:prstGeom prst="mathMultiply">
            <a:avLst>
              <a:gd name="adj1" fmla="val 12994"/>
            </a:avLst>
          </a:prstGeom>
          <a:solidFill>
            <a:srgbClr val="FF0000"/>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16" name="Łącznik prosty 15"/>
          <p:cNvCxnSpPr/>
          <p:nvPr/>
        </p:nvCxnSpPr>
        <p:spPr>
          <a:xfrm>
            <a:off x="6012160" y="3665086"/>
            <a:ext cx="2592288" cy="2349916"/>
          </a:xfrm>
          <a:prstGeom prst="line">
            <a:avLst/>
          </a:prstGeom>
          <a:ln w="38100">
            <a:solidFill>
              <a:srgbClr val="0000CC"/>
            </a:solidFill>
          </a:ln>
        </p:spPr>
        <p:style>
          <a:lnRef idx="1">
            <a:schemeClr val="accent1"/>
          </a:lnRef>
          <a:fillRef idx="0">
            <a:schemeClr val="accent1"/>
          </a:fillRef>
          <a:effectRef idx="0">
            <a:schemeClr val="accent1"/>
          </a:effectRef>
          <a:fontRef idx="minor">
            <a:schemeClr val="tx1"/>
          </a:fontRef>
        </p:style>
      </p:cxnSp>
      <p:sp>
        <p:nvSpPr>
          <p:cNvPr id="17" name="Prostokąt 16"/>
          <p:cNvSpPr/>
          <p:nvPr/>
        </p:nvSpPr>
        <p:spPr>
          <a:xfrm>
            <a:off x="755576" y="1628800"/>
            <a:ext cx="864096"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18" name="Prostokąt 17"/>
          <p:cNvSpPr/>
          <p:nvPr/>
        </p:nvSpPr>
        <p:spPr>
          <a:xfrm rot="16200000">
            <a:off x="2078658" y="2905398"/>
            <a:ext cx="608980"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19" name="Prostokąt 18"/>
          <p:cNvSpPr/>
          <p:nvPr/>
        </p:nvSpPr>
        <p:spPr>
          <a:xfrm>
            <a:off x="1202656" y="2669828"/>
            <a:ext cx="633040"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0" name="Prostokąt 19"/>
          <p:cNvSpPr/>
          <p:nvPr/>
        </p:nvSpPr>
        <p:spPr>
          <a:xfrm rot="16200000">
            <a:off x="1743553" y="1947140"/>
            <a:ext cx="420656"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3" name="Prostokąt 22"/>
          <p:cNvSpPr/>
          <p:nvPr/>
        </p:nvSpPr>
        <p:spPr>
          <a:xfrm rot="16200000">
            <a:off x="437236" y="3209888"/>
            <a:ext cx="420656"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4" name="Prostokąt 23"/>
          <p:cNvSpPr/>
          <p:nvPr/>
        </p:nvSpPr>
        <p:spPr>
          <a:xfrm>
            <a:off x="766968" y="2055152"/>
            <a:ext cx="420656"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5" name="Prostokąt 24"/>
          <p:cNvSpPr/>
          <p:nvPr/>
        </p:nvSpPr>
        <p:spPr>
          <a:xfrm>
            <a:off x="1403329" y="2265480"/>
            <a:ext cx="216343"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6" name="Prostokąt 25"/>
          <p:cNvSpPr/>
          <p:nvPr/>
        </p:nvSpPr>
        <p:spPr>
          <a:xfrm>
            <a:off x="2491160" y="2265480"/>
            <a:ext cx="216343"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7" name="Prostokąt 26"/>
          <p:cNvSpPr/>
          <p:nvPr/>
        </p:nvSpPr>
        <p:spPr>
          <a:xfrm>
            <a:off x="2279505" y="1628800"/>
            <a:ext cx="216343"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8" name="Prostokąt 27"/>
          <p:cNvSpPr/>
          <p:nvPr/>
        </p:nvSpPr>
        <p:spPr>
          <a:xfrm>
            <a:off x="1195016" y="3114256"/>
            <a:ext cx="216343" cy="21602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9006986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6070" y="50715"/>
            <a:ext cx="8853113" cy="1428768"/>
          </a:xfrm>
        </p:spPr>
        <p:txBody>
          <a:bodyPr>
            <a:noAutofit/>
          </a:bodyPr>
          <a:lstStyle/>
          <a:p>
            <a:pPr algn="ctr"/>
            <a:r>
              <a:rPr lang="pl-PL" sz="3200" b="1" dirty="0"/>
              <a:t>Gry i zabawy wprowadzające do programowania</a:t>
            </a:r>
          </a:p>
        </p:txBody>
      </p:sp>
      <p:sp>
        <p:nvSpPr>
          <p:cNvPr id="8" name="pole tekstowe 7"/>
          <p:cNvSpPr txBox="1"/>
          <p:nvPr/>
        </p:nvSpPr>
        <p:spPr>
          <a:xfrm>
            <a:off x="193169" y="1896148"/>
            <a:ext cx="4320480" cy="369332"/>
          </a:xfrm>
          <a:prstGeom prst="rect">
            <a:avLst/>
          </a:prstGeom>
          <a:noFill/>
        </p:spPr>
        <p:txBody>
          <a:bodyPr wrap="square" rtlCol="0">
            <a:spAutoFit/>
          </a:bodyPr>
          <a:lstStyle/>
          <a:p>
            <a:pPr algn="ctr"/>
            <a:r>
              <a:rPr lang="pl-PL" b="1" dirty="0"/>
              <a:t>KÓŁKO I KRZYŻYK w wersji ONLINE</a:t>
            </a:r>
          </a:p>
        </p:txBody>
      </p:sp>
      <p:sp>
        <p:nvSpPr>
          <p:cNvPr id="29" name="Prostokąt 28"/>
          <p:cNvSpPr/>
          <p:nvPr/>
        </p:nvSpPr>
        <p:spPr>
          <a:xfrm>
            <a:off x="157808" y="5299027"/>
            <a:ext cx="8496944" cy="1200329"/>
          </a:xfrm>
          <a:prstGeom prst="rect">
            <a:avLst/>
          </a:prstGeom>
        </p:spPr>
        <p:txBody>
          <a:bodyPr wrap="square">
            <a:spAutoFit/>
          </a:bodyPr>
          <a:lstStyle/>
          <a:p>
            <a:r>
              <a:rPr lang="pl-PL" b="1" dirty="0"/>
              <a:t>WERSJA ONLINE </a:t>
            </a:r>
          </a:p>
          <a:p>
            <a:r>
              <a:rPr lang="pl-PL" b="1" dirty="0">
                <a:hlinkClick r:id="rId3"/>
              </a:rPr>
              <a:t>https://www.google.pl/search?q=k%C3%B3%C5%82</a:t>
            </a:r>
            <a:br>
              <a:rPr lang="pl-PL" b="1" dirty="0">
                <a:hlinkClick r:id="rId3"/>
              </a:rPr>
            </a:br>
            <a:r>
              <a:rPr lang="pl-PL" b="1" dirty="0">
                <a:hlinkClick r:id="rId3"/>
              </a:rPr>
              <a:t>ko+i+krzy%C5%BCyk+online&amp;ie=utf-8&amp;oe=utf-8&amp;client=</a:t>
            </a:r>
            <a:r>
              <a:rPr lang="pl-PL" b="1" dirty="0" err="1">
                <a:hlinkClick r:id="rId3"/>
              </a:rPr>
              <a:t>firefox-b&amp;gfe_rd</a:t>
            </a:r>
            <a:r>
              <a:rPr lang="pl-PL" b="1" dirty="0">
                <a:hlinkClick r:id="rId3"/>
              </a:rPr>
              <a:t>=</a:t>
            </a:r>
            <a:r>
              <a:rPr lang="pl-PL" b="1" dirty="0" err="1">
                <a:hlinkClick r:id="rId3"/>
              </a:rPr>
              <a:t>cr&amp;dcr</a:t>
            </a:r>
            <a:r>
              <a:rPr lang="pl-PL" b="1" dirty="0">
                <a:hlinkClick r:id="rId3"/>
              </a:rPr>
              <a:t>=0&amp;ei=1kboWfWNFJer4gTh5IHADw</a:t>
            </a:r>
            <a:r>
              <a:rPr lang="pl-PL" b="1" dirty="0"/>
              <a:t>   </a:t>
            </a:r>
          </a:p>
        </p:txBody>
      </p:sp>
      <p:pic>
        <p:nvPicPr>
          <p:cNvPr id="30" name="Obraz 2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75656" y="2329318"/>
            <a:ext cx="6624736" cy="2969709"/>
          </a:xfrm>
          <a:prstGeom prst="rect">
            <a:avLst/>
          </a:prstGeom>
        </p:spPr>
      </p:pic>
    </p:spTree>
    <p:extLst>
      <p:ext uri="{BB962C8B-B14F-4D97-AF65-F5344CB8AC3E}">
        <p14:creationId xmlns:p14="http://schemas.microsoft.com/office/powerpoint/2010/main" val="39398595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78904" y="476672"/>
            <a:ext cx="8229600" cy="866360"/>
          </a:xfrm>
        </p:spPr>
        <p:txBody>
          <a:bodyPr>
            <a:normAutofit/>
          </a:bodyPr>
          <a:lstStyle/>
          <a:p>
            <a:pPr algn="ctr"/>
            <a:r>
              <a:rPr lang="pl-PL" sz="4000" b="1" dirty="0"/>
              <a:t>Wsparcie dla nauczycieli</a:t>
            </a:r>
          </a:p>
        </p:txBody>
      </p:sp>
      <p:sp>
        <p:nvSpPr>
          <p:cNvPr id="3" name="Symbol zastępczy zawartości 2"/>
          <p:cNvSpPr>
            <a:spLocks noGrp="1"/>
          </p:cNvSpPr>
          <p:nvPr>
            <p:ph idx="1"/>
          </p:nvPr>
        </p:nvSpPr>
        <p:spPr>
          <a:xfrm>
            <a:off x="478904" y="2105472"/>
            <a:ext cx="8229600" cy="4752528"/>
          </a:xfrm>
        </p:spPr>
        <p:txBody>
          <a:bodyPr>
            <a:normAutofit/>
          </a:bodyPr>
          <a:lstStyle/>
          <a:p>
            <a:pPr marL="0" indent="0" algn="just">
              <a:buNone/>
            </a:pPr>
            <a:r>
              <a:rPr lang="pl-PL" sz="2000" dirty="0"/>
              <a:t>	Nauczyciele nauczania wczesnoszkolnego oraz nauczyciele informatyki w szkole podstawowej potrzebują wsparcia w przygotowaniu się do prawidłowej realizacji nowej podstawy programowej z informatyki. Dlatego projekt „</a:t>
            </a:r>
            <a:r>
              <a:rPr lang="pl-PL" sz="2000" b="1" dirty="0"/>
              <a:t>Razem odkryjmy świat programowania - szkolenie dla nauczycieli i uczniów z podregionu lubelskiego </a:t>
            </a:r>
            <a:br>
              <a:rPr lang="pl-PL" sz="2000" b="1" dirty="0"/>
            </a:br>
            <a:r>
              <a:rPr lang="pl-PL" sz="2000" b="1" dirty="0"/>
              <a:t>i podkarpackiego”</a:t>
            </a:r>
            <a:r>
              <a:rPr lang="pl-PL" sz="2000" dirty="0"/>
              <a:t> proponuje cykl szkoleń w tym zakresie. </a:t>
            </a:r>
          </a:p>
          <a:p>
            <a:pPr marL="0" indent="0" algn="just">
              <a:buNone/>
            </a:pPr>
            <a:r>
              <a:rPr lang="pl-PL" sz="2000" dirty="0"/>
              <a:t>	Poza tym w ramach wsparcia każdy nauczyciel biorący udział </a:t>
            </a:r>
            <a:br>
              <a:rPr lang="pl-PL" sz="2000" dirty="0"/>
            </a:br>
            <a:r>
              <a:rPr lang="pl-PL" sz="2000" dirty="0"/>
              <a:t>w projekcie otrzyma </a:t>
            </a:r>
            <a:r>
              <a:rPr lang="pl-PL" sz="2000" b="1" dirty="0"/>
              <a:t>dostęp do platformy elearningowej</a:t>
            </a:r>
            <a:r>
              <a:rPr lang="pl-PL" sz="2000" dirty="0"/>
              <a:t>, na której będą dostępne aktualizowane materiały z możliwością pobrania, jak również z możliwością wymiany informacji z innymi uczestnikami </a:t>
            </a:r>
            <a:r>
              <a:rPr lang="pl-PL" sz="2000"/>
              <a:t>szkolenia w </a:t>
            </a:r>
            <a:r>
              <a:rPr lang="pl-PL" sz="2000" dirty="0"/>
              <a:t>obrębie tych samych poziomów zaawansowania.  </a:t>
            </a:r>
          </a:p>
          <a:p>
            <a:pPr marL="0" indent="0" algn="just">
              <a:buNone/>
            </a:pPr>
            <a:endParaRPr lang="pl-PL" sz="2000" dirty="0"/>
          </a:p>
        </p:txBody>
      </p:sp>
    </p:spTree>
    <p:extLst>
      <p:ext uri="{BB962C8B-B14F-4D97-AF65-F5344CB8AC3E}">
        <p14:creationId xmlns:p14="http://schemas.microsoft.com/office/powerpoint/2010/main" val="3632667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620688"/>
            <a:ext cx="8229600" cy="576064"/>
          </a:xfrm>
        </p:spPr>
        <p:txBody>
          <a:bodyPr>
            <a:normAutofit fontScale="90000"/>
          </a:bodyPr>
          <a:lstStyle/>
          <a:p>
            <a:pPr algn="ctr"/>
            <a:r>
              <a:rPr lang="pl-PL" sz="3600" b="1" dirty="0"/>
              <a:t>Budowa scenariuszy zajęć</a:t>
            </a:r>
          </a:p>
        </p:txBody>
      </p:sp>
      <p:sp>
        <p:nvSpPr>
          <p:cNvPr id="3" name="Symbol zastępczy zawartości 2"/>
          <p:cNvSpPr>
            <a:spLocks noGrp="1"/>
          </p:cNvSpPr>
          <p:nvPr>
            <p:ph idx="1"/>
          </p:nvPr>
        </p:nvSpPr>
        <p:spPr>
          <a:xfrm>
            <a:off x="457200" y="1412776"/>
            <a:ext cx="8229600" cy="5445224"/>
          </a:xfrm>
        </p:spPr>
        <p:txBody>
          <a:bodyPr>
            <a:normAutofit fontScale="70000" lnSpcReduction="20000"/>
          </a:bodyPr>
          <a:lstStyle/>
          <a:p>
            <a:pPr marL="0" indent="0" algn="just">
              <a:buNone/>
            </a:pPr>
            <a:r>
              <a:rPr lang="pl-PL" dirty="0"/>
              <a:t>Zamieszczone w materiałach scenariusze dla I </a:t>
            </a:r>
            <a:r>
              <a:rPr lang="pl-PL" dirty="0" err="1"/>
              <a:t>i</a:t>
            </a:r>
            <a:r>
              <a:rPr lang="pl-PL" dirty="0"/>
              <a:t> II etapu szkolenia są propozycją realizacji poszczególnych treści. Praca z tymi propozycjami  zapewnia elastyczność doboru zadań pod względem stopnia trudności oraz wieku grupy. Wydzielone krótkie partie materiału zapewniają indywidualizację pracy </a:t>
            </a:r>
            <a:br>
              <a:rPr lang="pl-PL" dirty="0"/>
            </a:br>
            <a:r>
              <a:rPr lang="pl-PL" dirty="0"/>
              <a:t>z kursantami lub uczniami oraz możliwość modyfikacji zadań w zakresie kolejności tematów, bądź też sytuacji manewrowania różnorodnością ćwiczeń </a:t>
            </a:r>
            <a:br>
              <a:rPr lang="pl-PL" dirty="0"/>
            </a:br>
            <a:r>
              <a:rPr lang="pl-PL" dirty="0"/>
              <a:t>w celu uniknięcia stanu znużenia i zmęczenia uczestników szkolenia lub dzieci. Na uwagę zasługuje fakt, iż wszystkie ćwiczenia z serwisu GODZINA KODOWANIA mogą być wykorzystywane jako dopełnienie do zajęć lub jako forma dodatkowej pracy dla uczestników mających szybkie tempo pracy, bądź uzdolnionych informatycznie.</a:t>
            </a:r>
          </a:p>
          <a:p>
            <a:pPr marL="0" indent="0">
              <a:buNone/>
            </a:pPr>
            <a:r>
              <a:rPr lang="pl-PL" b="1" dirty="0"/>
              <a:t>Wszystkie scenariusze zawierają:</a:t>
            </a:r>
          </a:p>
          <a:p>
            <a:pPr lvl="1"/>
            <a:r>
              <a:rPr lang="pl-PL" dirty="0"/>
              <a:t>kompetencje uczniów i nauczyciela, </a:t>
            </a:r>
          </a:p>
          <a:p>
            <a:pPr lvl="1"/>
            <a:r>
              <a:rPr lang="pl-PL" dirty="0"/>
              <a:t>cele ogólne wynikające z kompetencji uczniów i nauczyciela,</a:t>
            </a:r>
          </a:p>
          <a:p>
            <a:pPr lvl="1"/>
            <a:r>
              <a:rPr lang="pl-PL" dirty="0"/>
              <a:t>cele szczegółowe,</a:t>
            </a:r>
          </a:p>
          <a:p>
            <a:pPr lvl="1"/>
            <a:r>
              <a:rPr lang="pl-PL" dirty="0"/>
              <a:t>metody i formy pracy,</a:t>
            </a:r>
          </a:p>
          <a:p>
            <a:pPr lvl="1"/>
            <a:r>
              <a:rPr lang="pl-PL" dirty="0"/>
              <a:t>niezbędną wiedzę teoretyczną, </a:t>
            </a:r>
          </a:p>
          <a:p>
            <a:pPr lvl="1"/>
            <a:r>
              <a:rPr lang="pl-PL" dirty="0"/>
              <a:t>wskazówki i uwagi metodyczne dla prowadzącego,</a:t>
            </a:r>
          </a:p>
          <a:p>
            <a:pPr lvl="1"/>
            <a:r>
              <a:rPr lang="pl-PL" dirty="0"/>
              <a:t>przykłady gotowych rozwiązań,</a:t>
            </a:r>
          </a:p>
          <a:p>
            <a:pPr lvl="1"/>
            <a:r>
              <a:rPr lang="pl-PL" dirty="0"/>
              <a:t>podsumowanie, </a:t>
            </a:r>
          </a:p>
          <a:p>
            <a:pPr lvl="1"/>
            <a:r>
              <a:rPr lang="pl-PL" dirty="0"/>
              <a:t>ocenę zajęć,</a:t>
            </a:r>
          </a:p>
          <a:p>
            <a:pPr lvl="1"/>
            <a:r>
              <a:rPr lang="pl-PL" dirty="0"/>
              <a:t>a niektóre gotowe propozycje kart pracy i załączniki wraz z rozwiązaniami.</a:t>
            </a:r>
          </a:p>
        </p:txBody>
      </p:sp>
    </p:spTree>
    <p:extLst>
      <p:ext uri="{BB962C8B-B14F-4D97-AF65-F5344CB8AC3E}">
        <p14:creationId xmlns:p14="http://schemas.microsoft.com/office/powerpoint/2010/main" val="2195507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78904" y="332656"/>
            <a:ext cx="8229600" cy="866360"/>
          </a:xfrm>
        </p:spPr>
        <p:txBody>
          <a:bodyPr>
            <a:normAutofit/>
          </a:bodyPr>
          <a:lstStyle/>
          <a:p>
            <a:pPr algn="ctr"/>
            <a:r>
              <a:rPr lang="pl-PL" sz="4000" b="1"/>
              <a:t>Szczegóły zdalnego wsparcia</a:t>
            </a:r>
            <a:endParaRPr lang="pl-PL" sz="4000" b="1" dirty="0"/>
          </a:p>
        </p:txBody>
      </p:sp>
      <p:sp>
        <p:nvSpPr>
          <p:cNvPr id="3" name="Symbol zastępczy zawartości 2"/>
          <p:cNvSpPr>
            <a:spLocks noGrp="1"/>
          </p:cNvSpPr>
          <p:nvPr>
            <p:ph idx="1"/>
          </p:nvPr>
        </p:nvSpPr>
        <p:spPr>
          <a:xfrm>
            <a:off x="478904" y="1199016"/>
            <a:ext cx="8229600" cy="5470344"/>
          </a:xfrm>
        </p:spPr>
        <p:txBody>
          <a:bodyPr>
            <a:normAutofit fontScale="92500"/>
          </a:bodyPr>
          <a:lstStyle/>
          <a:p>
            <a:pPr marL="0" indent="0" algn="just">
              <a:buNone/>
            </a:pPr>
            <a:r>
              <a:rPr lang="pl-PL" sz="2000"/>
              <a:t>Materiały na platformie e-learnigowej będą stanowiły element uzupełniający szkolenia nauczycieli w ramach projektu. Materiały te zostaną udostępnione uczestnikom szkoleń i będą obejmowały wybrane zagadnienia związane </a:t>
            </a:r>
            <a:br>
              <a:rPr lang="pl-PL" sz="2000"/>
            </a:br>
            <a:r>
              <a:rPr lang="pl-PL" sz="2000"/>
              <a:t>z programowaniem wizualnym w środowisku Scratch. Składać się będą </a:t>
            </a:r>
            <a:br>
              <a:rPr lang="pl-PL" sz="2000"/>
            </a:br>
            <a:r>
              <a:rPr lang="pl-PL" sz="2000"/>
              <a:t>z ćwiczeń zawierających część opisową oraz część wizualną zawierającą materiały filmowe stanowiące niejako instrukcję (tutorial) wykonania danego ćwiczenia. Tutorial taki pozwoli krok po kroku wykonać zadanie określone </a:t>
            </a:r>
            <a:br>
              <a:rPr lang="pl-PL" sz="2000"/>
            </a:br>
            <a:r>
              <a:rPr lang="pl-PL" sz="2000"/>
              <a:t>w ćwiczeniu. Przewiduje się elektronizację ćwiczeń zawartych </a:t>
            </a:r>
            <a:br>
              <a:rPr lang="pl-PL" sz="2000"/>
            </a:br>
            <a:r>
              <a:rPr lang="pl-PL" sz="2000"/>
              <a:t>w scenariuszach lekcji nr od 6 do 15, ale również dodatkowe ćwiczenia ilustrujące zagadnienia poruszane w scenariuszach, takie jak:</a:t>
            </a:r>
          </a:p>
          <a:p>
            <a:pPr lvl="0" algn="just"/>
            <a:r>
              <a:rPr lang="pl-PL" sz="2000"/>
              <a:t>pierwsze kroki w środowisku scratch,</a:t>
            </a:r>
          </a:p>
          <a:p>
            <a:pPr lvl="0" algn="just"/>
            <a:r>
              <a:rPr lang="pl-PL" sz="2000"/>
              <a:t>rysowanie figur geometrycznych,</a:t>
            </a:r>
          </a:p>
          <a:p>
            <a:pPr lvl="0" algn="just"/>
            <a:r>
              <a:rPr lang="pl-PL" sz="2000"/>
              <a:t>podstawowe instrukcje, funkcje iteracyjne, instrukcje warunkowe,</a:t>
            </a:r>
          </a:p>
          <a:p>
            <a:pPr lvl="0" algn="just"/>
            <a:r>
              <a:rPr lang="pl-PL" sz="2000"/>
              <a:t>projektowanie prostych gier</a:t>
            </a:r>
          </a:p>
          <a:p>
            <a:pPr marL="0" lvl="0" indent="0" algn="just">
              <a:buNone/>
            </a:pPr>
            <a:endParaRPr lang="pl-PL" sz="900"/>
          </a:p>
          <a:p>
            <a:pPr marL="0" lvl="0" indent="0" algn="just">
              <a:buNone/>
            </a:pPr>
            <a:r>
              <a:rPr lang="pl-PL" sz="2000"/>
              <a:t>W ramach każdego ćwiczenia dostępne będą instruktaże, komentarze głosowe, dodatkowe pliki pomocnicze do pobrania. </a:t>
            </a:r>
          </a:p>
          <a:p>
            <a:pPr marL="0" indent="0" algn="just">
              <a:buNone/>
            </a:pPr>
            <a:endParaRPr lang="pl-PL" sz="2000" dirty="0"/>
          </a:p>
        </p:txBody>
      </p:sp>
    </p:spTree>
    <p:extLst>
      <p:ext uri="{BB962C8B-B14F-4D97-AF65-F5344CB8AC3E}">
        <p14:creationId xmlns:p14="http://schemas.microsoft.com/office/powerpoint/2010/main" val="37359852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78903" y="1052736"/>
            <a:ext cx="8229600" cy="866360"/>
          </a:xfrm>
        </p:spPr>
        <p:txBody>
          <a:bodyPr>
            <a:normAutofit fontScale="90000"/>
          </a:bodyPr>
          <a:lstStyle/>
          <a:p>
            <a:pPr algn="ctr"/>
            <a:r>
              <a:rPr lang="pl-PL" sz="3200" b="1" dirty="0"/>
              <a:t>Wsparcie </a:t>
            </a:r>
            <a:r>
              <a:rPr lang="pl-PL" sz="3200" b="1"/>
              <a:t>dla nauczycieli – platforma e-learningowa logowanie</a:t>
            </a:r>
            <a:endParaRPr lang="pl-PL" sz="3200" b="1" dirty="0"/>
          </a:p>
        </p:txBody>
      </p:sp>
      <p:pic>
        <p:nvPicPr>
          <p:cNvPr id="7" name="Obraz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3528" y="2780928"/>
            <a:ext cx="8280920" cy="3024336"/>
          </a:xfrm>
          <a:prstGeom prst="rect">
            <a:avLst/>
          </a:prstGeom>
        </p:spPr>
      </p:pic>
    </p:spTree>
    <p:extLst>
      <p:ext uri="{BB962C8B-B14F-4D97-AF65-F5344CB8AC3E}">
        <p14:creationId xmlns:p14="http://schemas.microsoft.com/office/powerpoint/2010/main" val="34108676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78903" y="620688"/>
            <a:ext cx="8229600" cy="866360"/>
          </a:xfrm>
        </p:spPr>
        <p:txBody>
          <a:bodyPr>
            <a:normAutofit fontScale="90000"/>
          </a:bodyPr>
          <a:lstStyle/>
          <a:p>
            <a:pPr algn="ctr"/>
            <a:r>
              <a:rPr lang="pl-PL" sz="3200" b="1" dirty="0"/>
              <a:t>Wsparcie </a:t>
            </a:r>
            <a:r>
              <a:rPr lang="pl-PL" sz="3200" b="1"/>
              <a:t>dla nauczycieli – platforma e-learningowa</a:t>
            </a:r>
            <a:endParaRPr lang="pl-PL" sz="3200" b="1" dirty="0"/>
          </a:p>
        </p:txBody>
      </p:sp>
      <p:pic>
        <p:nvPicPr>
          <p:cNvPr id="6" name="Obraz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3227" y="2420888"/>
            <a:ext cx="8580953" cy="3960440"/>
          </a:xfrm>
          <a:prstGeom prst="rect">
            <a:avLst/>
          </a:prstGeom>
        </p:spPr>
      </p:pic>
    </p:spTree>
    <p:extLst>
      <p:ext uri="{BB962C8B-B14F-4D97-AF65-F5344CB8AC3E}">
        <p14:creationId xmlns:p14="http://schemas.microsoft.com/office/powerpoint/2010/main" val="35685189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78903" y="1052736"/>
            <a:ext cx="8229600" cy="866360"/>
          </a:xfrm>
        </p:spPr>
        <p:txBody>
          <a:bodyPr>
            <a:normAutofit fontScale="90000"/>
          </a:bodyPr>
          <a:lstStyle/>
          <a:p>
            <a:pPr algn="ctr"/>
            <a:r>
              <a:rPr lang="pl-PL" sz="3200" b="1" dirty="0"/>
              <a:t>Wsparcie </a:t>
            </a:r>
            <a:r>
              <a:rPr lang="pl-PL" sz="3200" b="1"/>
              <a:t>dla nauczycieli – platforma e-learningowa  zapraszanie  znajomych do grupy</a:t>
            </a:r>
            <a:endParaRPr lang="pl-PL" sz="3200" b="1" dirty="0"/>
          </a:p>
        </p:txBody>
      </p:sp>
      <p:pic>
        <p:nvPicPr>
          <p:cNvPr id="4" name="Obraz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78903" y="1972871"/>
            <a:ext cx="8140980" cy="4032448"/>
          </a:xfrm>
          <a:prstGeom prst="rect">
            <a:avLst/>
          </a:prstGeom>
        </p:spPr>
      </p:pic>
      <p:sp>
        <p:nvSpPr>
          <p:cNvPr id="6" name="Prostokąt 5"/>
          <p:cNvSpPr/>
          <p:nvPr/>
        </p:nvSpPr>
        <p:spPr>
          <a:xfrm>
            <a:off x="386902" y="6165304"/>
            <a:ext cx="8229600" cy="400110"/>
          </a:xfrm>
          <a:prstGeom prst="rect">
            <a:avLst/>
          </a:prstGeom>
        </p:spPr>
        <p:txBody>
          <a:bodyPr wrap="square">
            <a:spAutoFit/>
          </a:bodyPr>
          <a:lstStyle/>
          <a:p>
            <a:r>
              <a:rPr lang="pl-PL" sz="2000" b="1">
                <a:hlinkClick r:id="rId3"/>
              </a:rPr>
              <a:t>http://exams.vccsystem.eu/</a:t>
            </a:r>
            <a:r>
              <a:rPr lang="pl-PL" sz="2000" b="1"/>
              <a:t>   </a:t>
            </a:r>
            <a:r>
              <a:rPr lang="pl-PL" sz="1600" b="1"/>
              <a:t>panel użytkownika VCC – panel egzaminacyjny </a:t>
            </a:r>
          </a:p>
        </p:txBody>
      </p:sp>
    </p:spTree>
    <p:extLst>
      <p:ext uri="{BB962C8B-B14F-4D97-AF65-F5344CB8AC3E}">
        <p14:creationId xmlns:p14="http://schemas.microsoft.com/office/powerpoint/2010/main" val="6330467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186218" y="1543611"/>
            <a:ext cx="4629200" cy="1256926"/>
          </a:xfrm>
        </p:spPr>
        <p:txBody>
          <a:bodyPr>
            <a:normAutofit fontScale="85000" lnSpcReduction="20000"/>
          </a:bodyPr>
          <a:lstStyle/>
          <a:p>
            <a:pPr marL="0" indent="0" algn="just">
              <a:buNone/>
            </a:pPr>
            <a:r>
              <a:rPr lang="pl-PL" b="1" dirty="0"/>
              <a:t>W ramach projektu przewidziano również zakup laptopów dla każdego nauczyciela biorącego udział w projekcie. </a:t>
            </a:r>
          </a:p>
          <a:p>
            <a:pPr marL="0" indent="0" algn="just">
              <a:buNone/>
            </a:pPr>
            <a:endParaRPr lang="pl-PL" sz="1000" b="1" dirty="0"/>
          </a:p>
        </p:txBody>
      </p:sp>
      <p:pic>
        <p:nvPicPr>
          <p:cNvPr id="5" name="Obraz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85818" y="1406348"/>
            <a:ext cx="3267386" cy="2526708"/>
          </a:xfrm>
          <a:prstGeom prst="rect">
            <a:avLst/>
          </a:prstGeom>
        </p:spPr>
      </p:pic>
      <p:sp>
        <p:nvSpPr>
          <p:cNvPr id="6" name="Prostokąt 5"/>
          <p:cNvSpPr/>
          <p:nvPr/>
        </p:nvSpPr>
        <p:spPr>
          <a:xfrm>
            <a:off x="467544" y="4293096"/>
            <a:ext cx="8347874" cy="2154436"/>
          </a:xfrm>
          <a:prstGeom prst="rect">
            <a:avLst/>
          </a:prstGeom>
        </p:spPr>
        <p:txBody>
          <a:bodyPr wrap="square">
            <a:spAutoFit/>
          </a:bodyPr>
          <a:lstStyle/>
          <a:p>
            <a:pPr algn="just"/>
            <a:r>
              <a:rPr lang="pl-PL" dirty="0"/>
              <a:t>Każdy nauczyciel, który ukończy szkolenie otrzyma laptopa</a:t>
            </a:r>
            <a:r>
              <a:rPr lang="pl-PL" b="1" dirty="0"/>
              <a:t> </a:t>
            </a:r>
            <a:r>
              <a:rPr lang="pl-PL" dirty="0"/>
              <a:t>z systemem operacyjnym umożliwiającym korzystanie z oprogramowania wykorzystywanego </a:t>
            </a:r>
            <a:br>
              <a:rPr lang="pl-PL" dirty="0"/>
            </a:br>
            <a:r>
              <a:rPr lang="pl-PL" dirty="0"/>
              <a:t>w toku szkolenia, z zainstalowanym oprogramowaniem do nauki programowania wykorzystywanym do szkolenia, wersją elektroniczną materiałów dydaktycznych, skonfigurowaną pocztą elektroniczną od dostawcy wskazanego przez nauczyciela oraz komunikatorem internetowym. </a:t>
            </a:r>
          </a:p>
          <a:p>
            <a:pPr algn="just"/>
            <a:endParaRPr lang="pl-PL" sz="800" dirty="0"/>
          </a:p>
          <a:p>
            <a:endParaRPr lang="pl-PL" dirty="0"/>
          </a:p>
        </p:txBody>
      </p:sp>
    </p:spTree>
    <p:extLst>
      <p:ext uri="{BB962C8B-B14F-4D97-AF65-F5344CB8AC3E}">
        <p14:creationId xmlns:p14="http://schemas.microsoft.com/office/powerpoint/2010/main" val="21179932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83096" y="692696"/>
            <a:ext cx="8305800" cy="794352"/>
          </a:xfrm>
        </p:spPr>
        <p:txBody>
          <a:bodyPr>
            <a:normAutofit fontScale="90000"/>
          </a:bodyPr>
          <a:lstStyle/>
          <a:p>
            <a:pPr algn="ctr"/>
            <a:r>
              <a:rPr lang="pl-PL" dirty="0"/>
              <a:t>Godzina kodowania</a:t>
            </a:r>
          </a:p>
        </p:txBody>
      </p:sp>
      <p:sp>
        <p:nvSpPr>
          <p:cNvPr id="3" name="Prostokąt 2"/>
          <p:cNvSpPr/>
          <p:nvPr/>
        </p:nvSpPr>
        <p:spPr>
          <a:xfrm>
            <a:off x="539552" y="2564904"/>
            <a:ext cx="7992888" cy="3693319"/>
          </a:xfrm>
          <a:prstGeom prst="rect">
            <a:avLst/>
          </a:prstGeom>
        </p:spPr>
        <p:txBody>
          <a:bodyPr wrap="square">
            <a:spAutoFit/>
          </a:bodyPr>
          <a:lstStyle/>
          <a:p>
            <a:pPr algn="just"/>
            <a:r>
              <a:rPr lang="pl-PL" dirty="0"/>
              <a:t>Praca na tym portalu (stronie) „polega na rozwiązywaniu różnych zestawów łamigłówek, poprzez komponowanie programów z bloków. Najprostszy zestaw łamigłówek </a:t>
            </a:r>
            <a:r>
              <a:rPr lang="pl-PL" dirty="0" err="1"/>
              <a:t>jednotematycznych</a:t>
            </a:r>
            <a:r>
              <a:rPr lang="pl-PL" dirty="0"/>
              <a:t> jest przewidziany na jedną godzinę – stąd oryginalna nazwa tej inicjatywy. Zestawy adresowane głównie do najmłodszych, dlatego występują w nich postacie znane z gier i zabaw najbardziej popularnych wśród dzieci. Oferowane są również 20-godzinne kursy na czterech różnych poziomach zaawansowania, poświęcone rozwijaniu metod rozwiązywania problemów i programowania. W Godzinie Kodowania uczestniczą pojedyncze osoby, uczniowie, jak i nauczyciele z całymi klasami. Rejestrując się na stronie Godziny Kodowania, uczestnicy mogą gromadzić swoje wyniki </a:t>
            </a:r>
            <a:br>
              <a:rPr lang="pl-PL" dirty="0"/>
            </a:br>
            <a:r>
              <a:rPr lang="pl-PL" dirty="0"/>
              <a:t>z poszczególnych konkursów”.</a:t>
            </a:r>
          </a:p>
          <a:p>
            <a:pPr algn="just"/>
            <a:endParaRPr lang="pl-PL" dirty="0"/>
          </a:p>
          <a:p>
            <a:r>
              <a:rPr lang="pl-PL" b="1" i="1" dirty="0"/>
              <a:t>Maciej M. Sysło</a:t>
            </a:r>
            <a:r>
              <a:rPr lang="pl-PL" dirty="0"/>
              <a:t>, </a:t>
            </a:r>
            <a:r>
              <a:rPr lang="pl-PL" i="1" dirty="0"/>
              <a:t>Promotor Godziny Kodowania w Polsce, </a:t>
            </a:r>
            <a:endParaRPr lang="pl-PL" b="1" dirty="0"/>
          </a:p>
        </p:txBody>
      </p:sp>
      <p:sp>
        <p:nvSpPr>
          <p:cNvPr id="4" name="Prostokąt 3"/>
          <p:cNvSpPr/>
          <p:nvPr/>
        </p:nvSpPr>
        <p:spPr>
          <a:xfrm>
            <a:off x="539552" y="1841310"/>
            <a:ext cx="3682066" cy="369332"/>
          </a:xfrm>
          <a:prstGeom prst="rect">
            <a:avLst/>
          </a:prstGeom>
        </p:spPr>
        <p:txBody>
          <a:bodyPr wrap="square">
            <a:spAutoFit/>
          </a:bodyPr>
          <a:lstStyle/>
          <a:p>
            <a:r>
              <a:rPr lang="pl-PL" dirty="0">
                <a:hlinkClick r:id="rId2"/>
              </a:rPr>
              <a:t>http://</a:t>
            </a:r>
            <a:r>
              <a:rPr lang="pl-PL" b="1" dirty="0">
                <a:hlinkClick r:id="rId2"/>
              </a:rPr>
              <a:t>godzinakodowania.pl</a:t>
            </a:r>
            <a:r>
              <a:rPr lang="pl-PL" dirty="0">
                <a:hlinkClick r:id="rId2"/>
              </a:rPr>
              <a:t>/</a:t>
            </a:r>
            <a:r>
              <a:rPr lang="pl-PL" dirty="0"/>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71600" y="2934236"/>
            <a:ext cx="7164796" cy="3196601"/>
          </a:xfrm>
          <a:prstGeom prst="rect">
            <a:avLst/>
          </a:prstGeom>
          <a:noFill/>
          <a:ln w="9525">
            <a:noFill/>
            <a:miter lim="800000"/>
            <a:headEnd/>
            <a:tailEnd/>
          </a:ln>
        </p:spPr>
      </p:pic>
      <p:pic>
        <p:nvPicPr>
          <p:cNvPr id="19460" name="Picture 4" descr="Znalezione obrazy dla zapytania godzina kodowania"/>
          <p:cNvPicPr>
            <a:picLocks noChangeAspect="1" noChangeArrowheads="1"/>
          </p:cNvPicPr>
          <p:nvPr/>
        </p:nvPicPr>
        <p:blipFill>
          <a:blip r:embed="rId4" cstate="print"/>
          <a:srcRect/>
          <a:stretch>
            <a:fillRect/>
          </a:stretch>
        </p:blipFill>
        <p:spPr bwMode="auto">
          <a:xfrm>
            <a:off x="986159" y="1681014"/>
            <a:ext cx="7240374" cy="1199738"/>
          </a:xfrm>
          <a:prstGeom prst="rect">
            <a:avLst/>
          </a:prstGeom>
          <a:noFill/>
        </p:spPr>
      </p:pic>
      <p:sp>
        <p:nvSpPr>
          <p:cNvPr id="5" name="Prostokąt 4"/>
          <p:cNvSpPr/>
          <p:nvPr/>
        </p:nvSpPr>
        <p:spPr>
          <a:xfrm>
            <a:off x="1115616" y="6458390"/>
            <a:ext cx="8208912" cy="369332"/>
          </a:xfrm>
          <a:prstGeom prst="rect">
            <a:avLst/>
          </a:prstGeom>
        </p:spPr>
        <p:txBody>
          <a:bodyPr wrap="square">
            <a:spAutoFit/>
          </a:bodyPr>
          <a:lstStyle/>
          <a:p>
            <a:r>
              <a:rPr lang="pl-PL" dirty="0"/>
              <a:t>KURS NR 1  - </a:t>
            </a:r>
            <a:r>
              <a:rPr lang="pl-PL" dirty="0">
                <a:hlinkClick r:id="rId5"/>
              </a:rPr>
              <a:t>https://studio.code.org/s/course1</a:t>
            </a:r>
            <a:r>
              <a:rPr lang="pl-PL" dirty="0"/>
              <a:t> </a:t>
            </a:r>
          </a:p>
        </p:txBody>
      </p:sp>
      <p:sp>
        <p:nvSpPr>
          <p:cNvPr id="2" name="Prostokąt 1"/>
          <p:cNvSpPr/>
          <p:nvPr/>
        </p:nvSpPr>
        <p:spPr>
          <a:xfrm>
            <a:off x="91922" y="738978"/>
            <a:ext cx="8855714" cy="923330"/>
          </a:xfrm>
          <a:prstGeom prst="rect">
            <a:avLst/>
          </a:prstGeom>
        </p:spPr>
        <p:txBody>
          <a:bodyPr wrap="square">
            <a:spAutoFit/>
          </a:bodyPr>
          <a:lstStyle/>
          <a:p>
            <a:pPr indent="228600" algn="just">
              <a:spcAft>
                <a:spcPts val="0"/>
              </a:spcAft>
            </a:pPr>
            <a:r>
              <a:rPr lang="pl-PL" dirty="0">
                <a:solidFill>
                  <a:srgbClr val="000000"/>
                </a:solidFill>
                <a:latin typeface="Cambria" panose="02040503050406030204" pitchFamily="18" charset="0"/>
                <a:ea typeface="Calibri" panose="020F0502020204030204" pitchFamily="34" charset="0"/>
              </a:rPr>
              <a:t>Jedyny warunek jaki należy spełnić, to posiadanie dowolnej przeglądarki internetowej oraz dostępu do Internetu. Korzystanie ze strony „Godzina Kodowania” jest darmowe </a:t>
            </a:r>
            <a:br>
              <a:rPr lang="pl-PL" dirty="0">
                <a:solidFill>
                  <a:srgbClr val="000000"/>
                </a:solidFill>
                <a:latin typeface="Cambria" panose="02040503050406030204" pitchFamily="18" charset="0"/>
                <a:ea typeface="Calibri" panose="020F0502020204030204" pitchFamily="34" charset="0"/>
              </a:rPr>
            </a:br>
            <a:r>
              <a:rPr lang="pl-PL" dirty="0">
                <a:solidFill>
                  <a:srgbClr val="000000"/>
                </a:solidFill>
                <a:latin typeface="Cambria" panose="02040503050406030204" pitchFamily="18" charset="0"/>
                <a:ea typeface="Calibri" panose="020F0502020204030204" pitchFamily="34" charset="0"/>
              </a:rPr>
              <a:t>i zapewni dobrą rozgrzewkę oraz wprowadzenie do programowania. </a:t>
            </a:r>
            <a:endParaRPr lang="pl-PL" sz="1600" dirty="0">
              <a:solidFill>
                <a:srgbClr val="000000"/>
              </a:solidFill>
              <a:effectLst/>
              <a:latin typeface="Calibri" panose="020F0502020204030204" pitchFamily="34" charset="0"/>
              <a:ea typeface="Calibri" panose="020F0502020204030204" pitchFamily="34" charset="0"/>
            </a:endParaRPr>
          </a:p>
        </p:txBody>
      </p:sp>
      <p:sp>
        <p:nvSpPr>
          <p:cNvPr id="6" name="Prostokąt 5"/>
          <p:cNvSpPr/>
          <p:nvPr/>
        </p:nvSpPr>
        <p:spPr>
          <a:xfrm>
            <a:off x="3491880" y="6070766"/>
            <a:ext cx="5050218" cy="400110"/>
          </a:xfrm>
          <a:prstGeom prst="rect">
            <a:avLst/>
          </a:prstGeom>
        </p:spPr>
        <p:txBody>
          <a:bodyPr wrap="square">
            <a:spAutoFit/>
          </a:bodyPr>
          <a:lstStyle/>
          <a:p>
            <a:r>
              <a:rPr lang="pl-PL" sz="2000" b="1" dirty="0"/>
              <a:t>POKAZ </a:t>
            </a:r>
            <a:r>
              <a:rPr lang="pl-PL" dirty="0"/>
              <a:t>      </a:t>
            </a:r>
            <a:r>
              <a:rPr lang="pl-PL" dirty="0">
                <a:hlinkClick r:id="rId6"/>
              </a:rPr>
              <a:t>http://</a:t>
            </a:r>
            <a:r>
              <a:rPr lang="pl-PL" b="1" dirty="0">
                <a:hlinkClick r:id="rId6"/>
              </a:rPr>
              <a:t>godzinakodowania.pl</a:t>
            </a:r>
            <a:r>
              <a:rPr lang="pl-PL" dirty="0">
                <a:hlinkClick r:id="rId6"/>
              </a:rPr>
              <a:t>/ </a:t>
            </a:r>
            <a:endParaRPr lang="pl-PL"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95536" y="476672"/>
            <a:ext cx="8305800" cy="794352"/>
          </a:xfrm>
        </p:spPr>
        <p:txBody>
          <a:bodyPr>
            <a:normAutofit/>
          </a:bodyPr>
          <a:lstStyle/>
          <a:p>
            <a:pPr algn="ctr"/>
            <a:r>
              <a:rPr lang="pl-PL" sz="3200" b="1" dirty="0"/>
              <a:t>Godzina kodowania - Aktywności </a:t>
            </a:r>
            <a:r>
              <a:rPr lang="pl-PL" sz="3200" b="1" dirty="0" err="1"/>
              <a:t>unplugged</a:t>
            </a:r>
            <a:r>
              <a:rPr lang="pl-PL" sz="3200" b="1" dirty="0"/>
              <a:t> </a:t>
            </a:r>
          </a:p>
        </p:txBody>
      </p:sp>
      <p:sp>
        <p:nvSpPr>
          <p:cNvPr id="6" name="Rectangle 3"/>
          <p:cNvSpPr>
            <a:spLocks noChangeArrowheads="1"/>
          </p:cNvSpPr>
          <p:nvPr/>
        </p:nvSpPr>
        <p:spPr bwMode="auto">
          <a:xfrm>
            <a:off x="1115616" y="26730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7" name="Prostokąt 6"/>
          <p:cNvSpPr/>
          <p:nvPr/>
        </p:nvSpPr>
        <p:spPr>
          <a:xfrm>
            <a:off x="551992" y="1387315"/>
            <a:ext cx="7992888" cy="1200329"/>
          </a:xfrm>
          <a:prstGeom prst="rect">
            <a:avLst/>
          </a:prstGeom>
        </p:spPr>
        <p:txBody>
          <a:bodyPr wrap="square">
            <a:spAutoFit/>
          </a:bodyPr>
          <a:lstStyle/>
          <a:p>
            <a:pPr algn="just"/>
            <a:r>
              <a:rPr lang="pl-PL" dirty="0"/>
              <a:t>Wszystkie Kursy zawierają bardzo ciekawe i rzadko stosowane na zajęciach informatycznych </a:t>
            </a:r>
            <a:r>
              <a:rPr lang="pl-PL" b="1" dirty="0">
                <a:solidFill>
                  <a:srgbClr val="0000CC"/>
                </a:solidFill>
              </a:rPr>
              <a:t>Aktywności </a:t>
            </a:r>
            <a:r>
              <a:rPr lang="pl-PL" b="1" dirty="0" err="1">
                <a:solidFill>
                  <a:srgbClr val="0000CC"/>
                </a:solidFill>
              </a:rPr>
              <a:t>unplugged</a:t>
            </a:r>
            <a:r>
              <a:rPr lang="pl-PL" dirty="0">
                <a:solidFill>
                  <a:srgbClr val="0000CC"/>
                </a:solidFill>
              </a:rPr>
              <a:t>, </a:t>
            </a:r>
            <a:r>
              <a:rPr lang="pl-PL" b="1" dirty="0"/>
              <a:t>czyli aktywności uczniów bez komputera.</a:t>
            </a:r>
            <a:r>
              <a:rPr lang="pl-PL" dirty="0"/>
              <a:t> Mają one na celu wykształcenie zrozumienia pewnych pojęć, zanim będą one wykorzystywane w programach. </a:t>
            </a:r>
          </a:p>
        </p:txBody>
      </p:sp>
      <p:pic>
        <p:nvPicPr>
          <p:cNvPr id="8" name="Obraz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95717" y="2587644"/>
            <a:ext cx="7105438" cy="3442842"/>
          </a:xfrm>
          <a:prstGeom prst="rect">
            <a:avLst/>
          </a:prstGeom>
        </p:spPr>
      </p:pic>
      <p:sp>
        <p:nvSpPr>
          <p:cNvPr id="9" name="Prostokąt 8"/>
          <p:cNvSpPr/>
          <p:nvPr/>
        </p:nvSpPr>
        <p:spPr>
          <a:xfrm>
            <a:off x="551992" y="6115918"/>
            <a:ext cx="8450026" cy="461665"/>
          </a:xfrm>
          <a:prstGeom prst="rect">
            <a:avLst/>
          </a:prstGeom>
        </p:spPr>
        <p:txBody>
          <a:bodyPr wrap="square">
            <a:spAutoFit/>
          </a:bodyPr>
          <a:lstStyle/>
          <a:p>
            <a:r>
              <a:rPr lang="pl-PL" sz="2400" b="1" dirty="0">
                <a:solidFill>
                  <a:srgbClr val="0000CC"/>
                </a:solidFill>
                <a:hlinkClick r:id="rId4"/>
              </a:rPr>
              <a:t>https://studio.code.org/s/course1/stage/1/puzzle/2</a:t>
            </a:r>
            <a:r>
              <a:rPr lang="pl-PL" sz="2400" b="1" dirty="0">
                <a:solidFill>
                  <a:srgbClr val="0000CC"/>
                </a:solidFill>
              </a:rPr>
              <a:t> </a:t>
            </a:r>
          </a:p>
        </p:txBody>
      </p:sp>
    </p:spTree>
    <p:extLst>
      <p:ext uri="{BB962C8B-B14F-4D97-AF65-F5344CB8AC3E}">
        <p14:creationId xmlns:p14="http://schemas.microsoft.com/office/powerpoint/2010/main" val="24033838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95536" y="476672"/>
            <a:ext cx="8305800" cy="794352"/>
          </a:xfrm>
        </p:spPr>
        <p:txBody>
          <a:bodyPr>
            <a:normAutofit/>
          </a:bodyPr>
          <a:lstStyle/>
          <a:p>
            <a:pPr algn="ctr"/>
            <a:r>
              <a:rPr lang="pl-PL" sz="3200" b="1" dirty="0"/>
              <a:t>Nauka kodowania poprzez znane gry</a:t>
            </a:r>
          </a:p>
        </p:txBody>
      </p:sp>
      <p:pic>
        <p:nvPicPr>
          <p:cNvPr id="4098" name="image320.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2396" y="1460754"/>
            <a:ext cx="1320800" cy="1676400"/>
          </a:xfrm>
          <a:prstGeom prst="rect">
            <a:avLst/>
          </a:prstGeom>
          <a:noFill/>
          <a:extLst>
            <a:ext uri="{909E8E84-426E-40DD-AFC4-6F175D3DCCD1}">
              <a14:hiddenFill xmlns:a14="http://schemas.microsoft.com/office/drawing/2010/main">
                <a:solidFill>
                  <a:srgbClr val="FFFFFF"/>
                </a:solidFill>
              </a14:hiddenFill>
            </a:ext>
          </a:extLst>
        </p:spPr>
      </p:pic>
      <p:pic>
        <p:nvPicPr>
          <p:cNvPr id="4097" name="image59.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992881" y="1560766"/>
            <a:ext cx="1695450" cy="157638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2010479" y="1855171"/>
            <a:ext cx="4896544"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pl-PL" altLang="pl-PL" sz="2000" b="0" i="0" u="none" strike="noStrike" cap="none" normalizeH="0" baseline="0" dirty="0">
                <a:ln>
                  <a:noFill/>
                </a:ln>
                <a:solidFill>
                  <a:srgbClr val="000000"/>
                </a:solidFill>
                <a:effectLst/>
                <a:latin typeface="Cambria" panose="02040503050406030204" pitchFamily="18" charset="0"/>
                <a:ea typeface="Calibri" panose="020F0502020204030204" pitchFamily="34" charset="0"/>
              </a:rPr>
              <a:t>Popularna gra </a:t>
            </a:r>
            <a:r>
              <a:rPr kumimoji="0" lang="pl-PL" altLang="pl-PL" sz="2000" b="1" i="0" u="none" strike="noStrike" cap="none" normalizeH="0" baseline="0" dirty="0">
                <a:ln>
                  <a:noFill/>
                </a:ln>
                <a:solidFill>
                  <a:srgbClr val="000000"/>
                </a:solidFill>
                <a:effectLst/>
                <a:latin typeface="Cambria" panose="02040503050406030204" pitchFamily="18" charset="0"/>
                <a:ea typeface="Calibri" panose="020F0502020204030204" pitchFamily="34" charset="0"/>
              </a:rPr>
              <a:t>MINECRAFT</a:t>
            </a:r>
            <a:r>
              <a:rPr kumimoji="0" lang="pl-PL" altLang="pl-PL" sz="2000" b="0" i="0" u="none" strike="noStrike" cap="none" normalizeH="0" baseline="0" dirty="0">
                <a:ln>
                  <a:noFill/>
                </a:ln>
                <a:solidFill>
                  <a:srgbClr val="000000"/>
                </a:solidFill>
                <a:effectLst/>
                <a:latin typeface="Cambria" panose="02040503050406030204" pitchFamily="18" charset="0"/>
                <a:ea typeface="Calibri" panose="020F0502020204030204" pitchFamily="34" charset="0"/>
              </a:rPr>
              <a:t>, w której należy użyć bloków kodu, by zabrać </a:t>
            </a:r>
            <a:r>
              <a:rPr kumimoji="0" lang="pl-PL" altLang="pl-PL" sz="2000" b="0" i="0" u="none" strike="noStrike" cap="none" normalizeH="0" baseline="0" dirty="0" err="1">
                <a:ln>
                  <a:noFill/>
                </a:ln>
                <a:solidFill>
                  <a:srgbClr val="000000"/>
                </a:solidFill>
                <a:effectLst/>
                <a:latin typeface="Cambria" panose="02040503050406030204" pitchFamily="18" charset="0"/>
                <a:ea typeface="Calibri" panose="020F0502020204030204" pitchFamily="34" charset="0"/>
              </a:rPr>
              <a:t>Steva</a:t>
            </a:r>
            <a:r>
              <a:rPr kumimoji="0" lang="pl-PL" altLang="pl-PL" sz="2000" b="0" i="0" u="none" strike="noStrike" cap="none" normalizeH="0" baseline="0" dirty="0">
                <a:ln>
                  <a:noFill/>
                </a:ln>
                <a:solidFill>
                  <a:srgbClr val="000000"/>
                </a:solidFill>
                <a:effectLst/>
                <a:latin typeface="Cambria" panose="02040503050406030204" pitchFamily="18" charset="0"/>
                <a:ea typeface="Calibri" panose="020F0502020204030204" pitchFamily="34" charset="0"/>
              </a:rPr>
              <a:t> lub </a:t>
            </a:r>
            <a:r>
              <a:rPr kumimoji="0" lang="pl-PL" altLang="pl-PL" sz="2000" b="0" i="0" u="none" strike="noStrike" cap="none" normalizeH="0" baseline="0" dirty="0" err="1">
                <a:ln>
                  <a:noFill/>
                </a:ln>
                <a:solidFill>
                  <a:srgbClr val="000000"/>
                </a:solidFill>
                <a:effectLst/>
                <a:latin typeface="Cambria" panose="02040503050406030204" pitchFamily="18" charset="0"/>
                <a:ea typeface="Calibri" panose="020F0502020204030204" pitchFamily="34" charset="0"/>
              </a:rPr>
              <a:t>Alexa</a:t>
            </a:r>
            <a:r>
              <a:rPr kumimoji="0" lang="pl-PL" altLang="pl-PL" sz="2000" b="0" i="0" u="none" strike="noStrike" cap="none" normalizeH="0" baseline="0" dirty="0">
                <a:ln>
                  <a:noFill/>
                </a:ln>
                <a:solidFill>
                  <a:srgbClr val="000000"/>
                </a:solidFill>
                <a:effectLst/>
                <a:latin typeface="Cambria" panose="02040503050406030204" pitchFamily="18" charset="0"/>
                <a:ea typeface="Calibri" panose="020F0502020204030204" pitchFamily="34" charset="0"/>
              </a:rPr>
              <a:t> na przygodę w świecie wirtualnym świecie.</a:t>
            </a:r>
            <a:endParaRPr kumimoji="0" lang="pl-PL" altLang="pl-PL" sz="3200" b="0" i="0" u="none" strike="noStrike" cap="none" normalizeH="0" baseline="0" dirty="0">
              <a:ln>
                <a:noFill/>
              </a:ln>
              <a:solidFill>
                <a:schemeClr val="tx1"/>
              </a:solidFill>
              <a:effectLst/>
              <a:latin typeface="Arial" panose="020B0604020202020204" pitchFamily="34" charset="0"/>
            </a:endParaRPr>
          </a:p>
        </p:txBody>
      </p:sp>
      <p:sp>
        <p:nvSpPr>
          <p:cNvPr id="11" name="Rectangle 4"/>
          <p:cNvSpPr>
            <a:spLocks noChangeArrowheads="1"/>
          </p:cNvSpPr>
          <p:nvPr/>
        </p:nvSpPr>
        <p:spPr bwMode="auto">
          <a:xfrm>
            <a:off x="612397" y="3097062"/>
            <a:ext cx="808894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pl-PL" altLang="pl-PL" sz="2000" b="0" i="0" u="none" strike="noStrike" cap="none" normalizeH="0" baseline="0" dirty="0">
                <a:ln>
                  <a:noFill/>
                </a:ln>
                <a:solidFill>
                  <a:srgbClr val="000000"/>
                </a:solidFill>
                <a:effectLst/>
                <a:latin typeface="Cambria" panose="02040503050406030204" pitchFamily="18" charset="0"/>
                <a:ea typeface="Calibri" panose="020F0502020204030204" pitchFamily="34" charset="0"/>
              </a:rPr>
              <a:t>Gra polega na ułożeniu skryptów zgodnie z poleceniami zamieszczonymi na każdym z 14 poziomów.</a:t>
            </a:r>
            <a:endParaRPr kumimoji="0" lang="pl-PL" altLang="pl-PL" sz="3200" b="0" i="0" u="none" strike="noStrike" cap="none" normalizeH="0" baseline="0" dirty="0">
              <a:ln>
                <a:noFill/>
              </a:ln>
              <a:solidFill>
                <a:schemeClr val="tx1"/>
              </a:solidFill>
              <a:effectLst/>
              <a:latin typeface="Arial" panose="020B0604020202020204" pitchFamily="34" charset="0"/>
            </a:endParaRPr>
          </a:p>
        </p:txBody>
      </p:sp>
      <p:pic>
        <p:nvPicPr>
          <p:cNvPr id="12" name="Obraz 1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39899" y="4513686"/>
            <a:ext cx="4664149" cy="2063051"/>
          </a:xfrm>
          <a:prstGeom prst="rect">
            <a:avLst/>
          </a:prstGeom>
        </p:spPr>
      </p:pic>
      <p:sp>
        <p:nvSpPr>
          <p:cNvPr id="15" name="Rectangle 4"/>
          <p:cNvSpPr>
            <a:spLocks noChangeArrowheads="1"/>
          </p:cNvSpPr>
          <p:nvPr/>
        </p:nvSpPr>
        <p:spPr bwMode="auto">
          <a:xfrm>
            <a:off x="599391" y="4042813"/>
            <a:ext cx="808894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pl-PL" altLang="pl-PL" sz="2000" b="1" i="0" u="none" strike="noStrike" cap="none" normalizeH="0" baseline="0" dirty="0">
                <a:ln>
                  <a:noFill/>
                </a:ln>
                <a:solidFill>
                  <a:srgbClr val="000000"/>
                </a:solidFill>
                <a:effectLst/>
                <a:latin typeface="Cambria" panose="02040503050406030204" pitchFamily="18" charset="0"/>
                <a:ea typeface="Calibri" panose="020F0502020204030204" pitchFamily="34" charset="0"/>
              </a:rPr>
              <a:t>GWIEZDNE WOJNY – gra Star Wars</a:t>
            </a:r>
            <a:endParaRPr kumimoji="0" lang="pl-PL" altLang="pl-PL" sz="3200" b="1" i="0" u="none" strike="noStrike" cap="none" normalizeH="0" baseline="0" dirty="0">
              <a:ln>
                <a:noFill/>
              </a:ln>
              <a:solidFill>
                <a:schemeClr val="tx1"/>
              </a:solidFill>
              <a:effectLst/>
              <a:latin typeface="Arial" panose="020B0604020202020204" pitchFamily="34" charset="0"/>
            </a:endParaRPr>
          </a:p>
        </p:txBody>
      </p:sp>
      <p:sp>
        <p:nvSpPr>
          <p:cNvPr id="13" name="Prostokąt 12"/>
          <p:cNvSpPr/>
          <p:nvPr/>
        </p:nvSpPr>
        <p:spPr>
          <a:xfrm>
            <a:off x="5178831" y="5247223"/>
            <a:ext cx="3456384" cy="1323439"/>
          </a:xfrm>
          <a:prstGeom prst="rect">
            <a:avLst/>
          </a:prstGeom>
        </p:spPr>
        <p:txBody>
          <a:bodyPr wrap="square">
            <a:spAutoFit/>
          </a:bodyPr>
          <a:lstStyle/>
          <a:p>
            <a:pPr algn="just"/>
            <a:r>
              <a:rPr lang="pl-PL" sz="2000" dirty="0">
                <a:solidFill>
                  <a:srgbClr val="000000"/>
                </a:solidFill>
                <a:latin typeface="Cambria" panose="02040503050406030204" pitchFamily="18" charset="0"/>
                <a:ea typeface="Calibri" panose="020F0502020204030204" pitchFamily="34" charset="0"/>
              </a:rPr>
              <a:t>Tworzenie własnej gry, czyli programowanie </a:t>
            </a:r>
            <a:r>
              <a:rPr lang="pl-PL" sz="2000" dirty="0" err="1">
                <a:solidFill>
                  <a:srgbClr val="000000"/>
                </a:solidFill>
                <a:latin typeface="Cambria" panose="02040503050406030204" pitchFamily="18" charset="0"/>
                <a:ea typeface="Calibri" panose="020F0502020204030204" pitchFamily="34" charset="0"/>
              </a:rPr>
              <a:t>droidów</a:t>
            </a:r>
            <a:r>
              <a:rPr lang="pl-PL" sz="2000" dirty="0">
                <a:solidFill>
                  <a:srgbClr val="000000"/>
                </a:solidFill>
                <a:latin typeface="Cambria" panose="02040503050406030204" pitchFamily="18" charset="0"/>
                <a:ea typeface="Calibri" panose="020F0502020204030204" pitchFamily="34" charset="0"/>
              </a:rPr>
              <a:t> </a:t>
            </a:r>
            <a:br>
              <a:rPr lang="pl-PL" sz="2000" dirty="0">
                <a:solidFill>
                  <a:srgbClr val="000000"/>
                </a:solidFill>
                <a:latin typeface="Cambria" panose="02040503050406030204" pitchFamily="18" charset="0"/>
                <a:ea typeface="Calibri" panose="020F0502020204030204" pitchFamily="34" charset="0"/>
              </a:rPr>
            </a:br>
            <a:r>
              <a:rPr lang="pl-PL" sz="2000" dirty="0">
                <a:solidFill>
                  <a:srgbClr val="000000"/>
                </a:solidFill>
                <a:latin typeface="Cambria" panose="02040503050406030204" pitchFamily="18" charset="0"/>
                <a:ea typeface="Calibri" panose="020F0502020204030204" pitchFamily="34" charset="0"/>
              </a:rPr>
              <a:t>i konstruowanie Star Wars </a:t>
            </a:r>
            <a:br>
              <a:rPr lang="pl-PL" sz="2000" dirty="0">
                <a:solidFill>
                  <a:srgbClr val="000000"/>
                </a:solidFill>
                <a:latin typeface="Cambria" panose="02040503050406030204" pitchFamily="18" charset="0"/>
                <a:ea typeface="Calibri" panose="020F0502020204030204" pitchFamily="34" charset="0"/>
              </a:rPr>
            </a:br>
            <a:r>
              <a:rPr lang="pl-PL" sz="2000" dirty="0">
                <a:solidFill>
                  <a:srgbClr val="000000"/>
                </a:solidFill>
                <a:latin typeface="Cambria" panose="02040503050406030204" pitchFamily="18" charset="0"/>
                <a:ea typeface="Calibri" panose="020F0502020204030204" pitchFamily="34" charset="0"/>
              </a:rPr>
              <a:t>w galaktyce.</a:t>
            </a:r>
          </a:p>
        </p:txBody>
      </p:sp>
      <p:sp>
        <p:nvSpPr>
          <p:cNvPr id="3" name="Prostokąt 2"/>
          <p:cNvSpPr/>
          <p:nvPr/>
        </p:nvSpPr>
        <p:spPr>
          <a:xfrm>
            <a:off x="2385555" y="1395903"/>
            <a:ext cx="4146391" cy="461665"/>
          </a:xfrm>
          <a:prstGeom prst="rect">
            <a:avLst/>
          </a:prstGeom>
        </p:spPr>
        <p:txBody>
          <a:bodyPr wrap="none">
            <a:spAutoFit/>
          </a:bodyPr>
          <a:lstStyle/>
          <a:p>
            <a:r>
              <a:rPr lang="pl-PL" sz="2400" b="1" dirty="0">
                <a:hlinkClick r:id="rId6"/>
              </a:rPr>
              <a:t>https://code.org/minecraft</a:t>
            </a:r>
            <a:r>
              <a:rPr lang="pl-PL" sz="2400" b="1" dirty="0"/>
              <a:t> </a:t>
            </a:r>
          </a:p>
        </p:txBody>
      </p:sp>
      <p:sp>
        <p:nvSpPr>
          <p:cNvPr id="4" name="Prostokąt 3"/>
          <p:cNvSpPr/>
          <p:nvPr/>
        </p:nvSpPr>
        <p:spPr>
          <a:xfrm>
            <a:off x="5178831" y="4588796"/>
            <a:ext cx="3954288" cy="461665"/>
          </a:xfrm>
          <a:prstGeom prst="rect">
            <a:avLst/>
          </a:prstGeom>
        </p:spPr>
        <p:txBody>
          <a:bodyPr wrap="none">
            <a:spAutoFit/>
          </a:bodyPr>
          <a:lstStyle/>
          <a:p>
            <a:r>
              <a:rPr lang="pl-PL" sz="2400" b="1" dirty="0">
                <a:hlinkClick r:id="rId7"/>
              </a:rPr>
              <a:t>https://code.org/starwars</a:t>
            </a:r>
            <a:r>
              <a:rPr lang="pl-PL" sz="2400" b="1" dirty="0"/>
              <a:t> </a:t>
            </a:r>
          </a:p>
        </p:txBody>
      </p:sp>
    </p:spTree>
    <p:extLst>
      <p:ext uri="{BB962C8B-B14F-4D97-AF65-F5344CB8AC3E}">
        <p14:creationId xmlns:p14="http://schemas.microsoft.com/office/powerpoint/2010/main" val="32382018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95536" y="476672"/>
            <a:ext cx="8305800" cy="794352"/>
          </a:xfrm>
        </p:spPr>
        <p:txBody>
          <a:bodyPr>
            <a:normAutofit/>
          </a:bodyPr>
          <a:lstStyle/>
          <a:p>
            <a:pPr algn="ctr"/>
            <a:r>
              <a:rPr lang="pl-PL" sz="3200" b="1" dirty="0"/>
              <a:t>Nauka kodowania poprzez znane gry</a:t>
            </a:r>
          </a:p>
        </p:txBody>
      </p:sp>
      <p:sp>
        <p:nvSpPr>
          <p:cNvPr id="6" name="Rectangle 3"/>
          <p:cNvSpPr>
            <a:spLocks noChangeArrowheads="1"/>
          </p:cNvSpPr>
          <p:nvPr/>
        </p:nvSpPr>
        <p:spPr bwMode="auto">
          <a:xfrm>
            <a:off x="1115616" y="26730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pic>
        <p:nvPicPr>
          <p:cNvPr id="3" name="Obraz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564904"/>
            <a:ext cx="9144000" cy="3960440"/>
          </a:xfrm>
          <a:prstGeom prst="rect">
            <a:avLst/>
          </a:prstGeom>
        </p:spPr>
      </p:pic>
      <p:sp>
        <p:nvSpPr>
          <p:cNvPr id="4" name="pole tekstowe 3"/>
          <p:cNvSpPr txBox="1"/>
          <p:nvPr/>
        </p:nvSpPr>
        <p:spPr>
          <a:xfrm>
            <a:off x="1475656" y="1717909"/>
            <a:ext cx="5832648" cy="400110"/>
          </a:xfrm>
          <a:prstGeom prst="rect">
            <a:avLst/>
          </a:prstGeom>
          <a:noFill/>
        </p:spPr>
        <p:txBody>
          <a:bodyPr wrap="square" rtlCol="0">
            <a:spAutoFit/>
          </a:bodyPr>
          <a:lstStyle/>
          <a:p>
            <a:r>
              <a:rPr lang="pl-PL" sz="2000" b="1" dirty="0" err="1"/>
              <a:t>Flappy</a:t>
            </a:r>
            <a:r>
              <a:rPr lang="pl-PL" sz="2000" b="1" dirty="0"/>
              <a:t> </a:t>
            </a:r>
            <a:r>
              <a:rPr lang="pl-PL" sz="2000" b="1" dirty="0" err="1"/>
              <a:t>Code</a:t>
            </a:r>
            <a:r>
              <a:rPr lang="pl-PL" sz="2000" b="1" dirty="0"/>
              <a:t> </a:t>
            </a:r>
            <a:r>
              <a:rPr lang="pl-PL" dirty="0"/>
              <a:t>– konstruowanie własnej gry i jej zasad.</a:t>
            </a:r>
          </a:p>
        </p:txBody>
      </p:sp>
    </p:spTree>
    <p:extLst>
      <p:ext uri="{BB962C8B-B14F-4D97-AF65-F5344CB8AC3E}">
        <p14:creationId xmlns:p14="http://schemas.microsoft.com/office/powerpoint/2010/main" val="3450117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395536" y="1412776"/>
            <a:ext cx="8229600" cy="4119736"/>
          </a:xfrm>
        </p:spPr>
        <p:txBody>
          <a:bodyPr>
            <a:normAutofit fontScale="85000" lnSpcReduction="20000"/>
          </a:bodyPr>
          <a:lstStyle/>
          <a:p>
            <a:pPr marL="0" indent="0" algn="just">
              <a:buNone/>
            </a:pPr>
            <a:r>
              <a:rPr lang="pl-PL" dirty="0"/>
              <a:t>Zestawy scenariuszy zawierają dodatkowe materiały dydaktyczne do wykorzystania w dowolnym momencie przez nauczyciela prowadzącego oraz stanowią spójną całość z:</a:t>
            </a:r>
          </a:p>
          <a:p>
            <a:pPr marL="0" indent="0" algn="just">
              <a:buNone/>
            </a:pPr>
            <a:endParaRPr lang="pl-PL" dirty="0"/>
          </a:p>
          <a:p>
            <a:pPr algn="just"/>
            <a:r>
              <a:rPr lang="pl-PL" dirty="0"/>
              <a:t> </a:t>
            </a:r>
            <a:r>
              <a:rPr lang="pl-PL" b="1" i="1" dirty="0"/>
              <a:t>Autorskim programem szkolenia kompetencji cyfrowych dla nauczycieli edukacji wczesnoszkolnej</a:t>
            </a:r>
            <a:r>
              <a:rPr lang="pl-PL" b="1" i="1" cap="small" dirty="0"/>
              <a:t> </a:t>
            </a:r>
            <a:r>
              <a:rPr lang="pl-PL" b="1" i="1" dirty="0"/>
              <a:t>„Zajęcia programowania w klasach I-III szkoły podstawowej </a:t>
            </a:r>
            <a:br>
              <a:rPr lang="pl-PL" b="1" i="1" dirty="0"/>
            </a:br>
            <a:r>
              <a:rPr lang="pl-PL" b="1" i="1" dirty="0"/>
              <a:t>w środowisku </a:t>
            </a:r>
            <a:r>
              <a:rPr lang="pl-PL" b="1" i="1" cap="small" dirty="0"/>
              <a:t>SCRATCH” </a:t>
            </a:r>
            <a:r>
              <a:rPr lang="pl-PL" dirty="0"/>
              <a:t>(I etap szkolenia)</a:t>
            </a:r>
            <a:r>
              <a:rPr lang="pl-PL" b="1" cap="small" dirty="0"/>
              <a:t> </a:t>
            </a:r>
          </a:p>
          <a:p>
            <a:pPr marL="0" indent="0" algn="just">
              <a:buNone/>
            </a:pPr>
            <a:r>
              <a:rPr lang="pl-PL" dirty="0"/>
              <a:t>oraz</a:t>
            </a:r>
            <a:r>
              <a:rPr lang="pl-PL" b="1" i="1" cap="small" dirty="0"/>
              <a:t> </a:t>
            </a:r>
          </a:p>
          <a:p>
            <a:pPr algn="just"/>
            <a:r>
              <a:rPr lang="pl-PL" b="1" i="1" dirty="0"/>
              <a:t>Autorskim programem szkolenia kompetencji cyfrowych dla nauczycieli edukacji wczesnoszkolnej</a:t>
            </a:r>
            <a:r>
              <a:rPr lang="pl-PL" b="1" i="1" cap="small" dirty="0"/>
              <a:t> </a:t>
            </a:r>
            <a:r>
              <a:rPr lang="pl-PL" b="1" i="1" dirty="0"/>
              <a:t>„Zajęcia programowania w klasach I-III szkoły podstawowej </a:t>
            </a:r>
            <a:br>
              <a:rPr lang="pl-PL" b="1" i="1" dirty="0"/>
            </a:br>
            <a:r>
              <a:rPr lang="pl-PL" b="1" i="1" dirty="0"/>
              <a:t>w środowisku </a:t>
            </a:r>
            <a:r>
              <a:rPr lang="pl-PL" b="1" i="1" cap="small" dirty="0"/>
              <a:t>SCRATCH” </a:t>
            </a:r>
            <a:r>
              <a:rPr lang="pl-PL" dirty="0"/>
              <a:t>(II etap szkolenia).</a:t>
            </a:r>
          </a:p>
          <a:p>
            <a:endParaRPr lang="pl-PL" dirty="0"/>
          </a:p>
        </p:txBody>
      </p:sp>
    </p:spTree>
    <p:extLst>
      <p:ext uri="{BB962C8B-B14F-4D97-AF65-F5344CB8AC3E}">
        <p14:creationId xmlns:p14="http://schemas.microsoft.com/office/powerpoint/2010/main" val="1283888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2276" y="764704"/>
            <a:ext cx="8712968" cy="722344"/>
          </a:xfrm>
        </p:spPr>
        <p:txBody>
          <a:bodyPr>
            <a:noAutofit/>
          </a:bodyPr>
          <a:lstStyle/>
          <a:p>
            <a:pPr algn="ctr"/>
            <a:r>
              <a:rPr lang="pl-PL" sz="3200" b="1" dirty="0"/>
              <a:t>Darmowy program do nauki programowania</a:t>
            </a:r>
          </a:p>
        </p:txBody>
      </p:sp>
      <p:sp>
        <p:nvSpPr>
          <p:cNvPr id="3" name="Symbol zastępczy zawartości 2"/>
          <p:cNvSpPr>
            <a:spLocks noGrp="1"/>
          </p:cNvSpPr>
          <p:nvPr>
            <p:ph idx="1"/>
          </p:nvPr>
        </p:nvSpPr>
        <p:spPr>
          <a:xfrm>
            <a:off x="310721" y="1935480"/>
            <a:ext cx="8376079" cy="4389120"/>
          </a:xfrm>
        </p:spPr>
        <p:txBody>
          <a:bodyPr>
            <a:normAutofit/>
          </a:bodyPr>
          <a:lstStyle/>
          <a:p>
            <a:pPr algn="just"/>
            <a:r>
              <a:rPr lang="pl-PL" b="1" dirty="0"/>
              <a:t>SCRATCH</a:t>
            </a:r>
            <a:r>
              <a:rPr lang="pl-PL" dirty="0"/>
              <a:t> – </a:t>
            </a:r>
            <a:r>
              <a:rPr lang="pl-PL" sz="2000" dirty="0"/>
              <a:t>to program, który ze względu na nowe podejście do sposobu tworzenia aplikacji ma duży potencjał dydaktyczny. Jasna </a:t>
            </a:r>
            <a:br>
              <a:rPr lang="pl-PL" sz="2000" dirty="0"/>
            </a:br>
            <a:r>
              <a:rPr lang="pl-PL" sz="2000" dirty="0"/>
              <a:t>i przemyślana struktura programu w edytorze bloczków bardzo dobrze wspomaga uczenie myślenia algorytmicznego. Pozwala na proste tworzenie aplikacji mogących wykorzystywać dźwięki, rysować, porównywać kolory oraz projektować gry i  proste aplikacje. </a:t>
            </a:r>
            <a:br>
              <a:rPr lang="pl-PL" sz="2000" dirty="0"/>
            </a:br>
            <a:r>
              <a:rPr lang="pl-PL" sz="2000" dirty="0"/>
              <a:t>W </a:t>
            </a:r>
            <a:r>
              <a:rPr lang="pl-PL" sz="2000" dirty="0" err="1"/>
              <a:t>Scratchu</a:t>
            </a:r>
            <a:r>
              <a:rPr lang="pl-PL" sz="2000" dirty="0"/>
              <a:t> buduje się w edytorze bloków funkcjonalnych w języku polskim.</a:t>
            </a:r>
          </a:p>
          <a:p>
            <a:pPr>
              <a:buNone/>
            </a:pPr>
            <a:endParaRPr lang="pl-PL" dirty="0"/>
          </a:p>
        </p:txBody>
      </p:sp>
      <p:pic>
        <p:nvPicPr>
          <p:cNvPr id="4" name="Obraz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560" y="4706065"/>
            <a:ext cx="4045255" cy="1936134"/>
          </a:xfrm>
          <a:prstGeom prst="rect">
            <a:avLst/>
          </a:prstGeom>
        </p:spPr>
      </p:pic>
      <p:sp>
        <p:nvSpPr>
          <p:cNvPr id="5" name="Prostokąt 4"/>
          <p:cNvSpPr/>
          <p:nvPr/>
        </p:nvSpPr>
        <p:spPr>
          <a:xfrm>
            <a:off x="4957654" y="5304800"/>
            <a:ext cx="3729146" cy="461665"/>
          </a:xfrm>
          <a:prstGeom prst="rect">
            <a:avLst/>
          </a:prstGeom>
        </p:spPr>
        <p:txBody>
          <a:bodyPr wrap="square">
            <a:spAutoFit/>
          </a:bodyPr>
          <a:lstStyle/>
          <a:p>
            <a:r>
              <a:rPr lang="pl-PL" sz="2400" b="1" dirty="0">
                <a:solidFill>
                  <a:schemeClr val="accent1">
                    <a:lumMod val="75000"/>
                  </a:schemeClr>
                </a:solidFill>
                <a:hlinkClick r:id="rId4"/>
              </a:rPr>
              <a:t>https://scratch.mit.edu/</a:t>
            </a:r>
            <a:r>
              <a:rPr lang="pl-PL" sz="2400" b="1" dirty="0">
                <a:solidFill>
                  <a:schemeClr val="accent1">
                    <a:lumMod val="75000"/>
                  </a:schemeClr>
                </a:solidFill>
              </a:rPr>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939036" y="745176"/>
            <a:ext cx="6912768" cy="1015663"/>
          </a:xfrm>
          <a:prstGeom prst="rect">
            <a:avLst/>
          </a:prstGeom>
        </p:spPr>
        <p:txBody>
          <a:bodyPr wrap="square">
            <a:spAutoFit/>
          </a:bodyPr>
          <a:lstStyle/>
          <a:p>
            <a:pPr algn="ctr"/>
            <a:r>
              <a:rPr lang="pl-PL" sz="2000" b="1" dirty="0" err="1"/>
              <a:t>Scratch</a:t>
            </a:r>
            <a:r>
              <a:rPr lang="pl-PL" sz="2000" b="1" dirty="0"/>
              <a:t> - podstawy pracy z programem </a:t>
            </a:r>
            <a:br>
              <a:rPr lang="pl-PL" sz="2000" b="1" dirty="0"/>
            </a:br>
            <a:r>
              <a:rPr lang="pl-PL" sz="2000" b="1" dirty="0"/>
              <a:t>– filmy edukacyjne, poradniki multimedialne</a:t>
            </a:r>
          </a:p>
          <a:p>
            <a:pPr algn="ctr"/>
            <a:r>
              <a:rPr lang="pl-PL" sz="2000" b="1" dirty="0"/>
              <a:t> </a:t>
            </a:r>
            <a:r>
              <a:rPr lang="pl-PL" sz="2000" b="1" dirty="0">
                <a:hlinkClick r:id="rId3"/>
              </a:rPr>
              <a:t>https://www.youtube.com/watch?v=NyUO-pIcqbo</a:t>
            </a:r>
            <a:r>
              <a:rPr lang="pl-PL" sz="2000" b="1" dirty="0"/>
              <a:t> </a:t>
            </a:r>
          </a:p>
        </p:txBody>
      </p:sp>
      <p:grpSp>
        <p:nvGrpSpPr>
          <p:cNvPr id="3" name="Grupa 2"/>
          <p:cNvGrpSpPr/>
          <p:nvPr/>
        </p:nvGrpSpPr>
        <p:grpSpPr>
          <a:xfrm>
            <a:off x="107504" y="2204864"/>
            <a:ext cx="8575832" cy="4001269"/>
            <a:chOff x="179512" y="2359110"/>
            <a:chExt cx="8719848" cy="3806194"/>
          </a:xfrm>
        </p:grpSpPr>
        <p:pic>
          <p:nvPicPr>
            <p:cNvPr id="5" name="Obraz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9512" y="2420888"/>
              <a:ext cx="8719848" cy="3744416"/>
            </a:xfrm>
            <a:prstGeom prst="rect">
              <a:avLst/>
            </a:prstGeom>
          </p:spPr>
        </p:pic>
        <p:pic>
          <p:nvPicPr>
            <p:cNvPr id="6" name="Obraz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364088" y="2359110"/>
              <a:ext cx="3312368" cy="2668297"/>
            </a:xfrm>
            <a:prstGeom prst="rect">
              <a:avLst/>
            </a:prstGeom>
          </p:spPr>
        </p:pic>
      </p:grpSp>
    </p:spTree>
    <p:extLst>
      <p:ext uri="{BB962C8B-B14F-4D97-AF65-F5344CB8AC3E}">
        <p14:creationId xmlns:p14="http://schemas.microsoft.com/office/powerpoint/2010/main" val="24090022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1043608" y="980728"/>
            <a:ext cx="6912768" cy="400110"/>
          </a:xfrm>
          <a:prstGeom prst="rect">
            <a:avLst/>
          </a:prstGeom>
        </p:spPr>
        <p:txBody>
          <a:bodyPr wrap="square">
            <a:spAutoFit/>
          </a:bodyPr>
          <a:lstStyle/>
          <a:p>
            <a:pPr algn="ctr"/>
            <a:r>
              <a:rPr lang="pl-PL" sz="2000" b="1" dirty="0" err="1"/>
              <a:t>Scratch</a:t>
            </a:r>
            <a:r>
              <a:rPr lang="pl-PL" sz="2000" b="1" dirty="0"/>
              <a:t> - podstawy pracy z programem </a:t>
            </a:r>
          </a:p>
        </p:txBody>
      </p:sp>
      <p:pic>
        <p:nvPicPr>
          <p:cNvPr id="7" name="Obraz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43608" y="3068960"/>
            <a:ext cx="2057400" cy="2219325"/>
          </a:xfrm>
          <a:prstGeom prst="rect">
            <a:avLst/>
          </a:prstGeom>
        </p:spPr>
      </p:pic>
      <p:sp>
        <p:nvSpPr>
          <p:cNvPr id="8" name="Objaśnienie w chmurce 7"/>
          <p:cNvSpPr/>
          <p:nvPr/>
        </p:nvSpPr>
        <p:spPr>
          <a:xfrm>
            <a:off x="3347864" y="1628800"/>
            <a:ext cx="4742384" cy="1656184"/>
          </a:xfrm>
          <a:prstGeom prst="cloudCallout">
            <a:avLst>
              <a:gd name="adj1" fmla="val -60142"/>
              <a:gd name="adj2" fmla="val 9016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b="1" dirty="0">
                <a:solidFill>
                  <a:schemeClr val="tx1"/>
                </a:solidFill>
                <a:hlinkClick r:id="rId4"/>
              </a:rPr>
              <a:t>Zapraszam jutro na pokaz moich możliwości</a:t>
            </a:r>
            <a:endParaRPr lang="pl-PL" sz="2000" b="1" dirty="0">
              <a:solidFill>
                <a:schemeClr val="tx1"/>
              </a:solidFill>
            </a:endParaRPr>
          </a:p>
        </p:txBody>
      </p:sp>
      <p:sp>
        <p:nvSpPr>
          <p:cNvPr id="6" name="Prostokąt 5"/>
          <p:cNvSpPr/>
          <p:nvPr/>
        </p:nvSpPr>
        <p:spPr>
          <a:xfrm>
            <a:off x="539552" y="5549661"/>
            <a:ext cx="8208912" cy="923330"/>
          </a:xfrm>
          <a:prstGeom prst="rect">
            <a:avLst/>
          </a:prstGeom>
        </p:spPr>
        <p:txBody>
          <a:bodyPr wrap="square">
            <a:spAutoFit/>
          </a:bodyPr>
          <a:lstStyle/>
          <a:p>
            <a:pPr lvl="0" algn="just">
              <a:defRPr/>
            </a:pPr>
            <a:r>
              <a:rPr lang="pl-PL"/>
              <a:t>Scratch to także serwis społecznościowy, pozwalający każdemu na umieszczanie stworzonych w tym języku programów, dyskutowanie o nich oraz oglądanie </a:t>
            </a:r>
            <a:br>
              <a:rPr lang="pl-PL"/>
            </a:br>
            <a:r>
              <a:rPr lang="pl-PL"/>
              <a:t>i pobieranie prac stworzonych przez innych użytkowników tego serwisu. </a:t>
            </a:r>
            <a:endParaRPr lang="pl-PL" dirty="0"/>
          </a:p>
        </p:txBody>
      </p:sp>
    </p:spTree>
    <p:extLst>
      <p:ext uri="{BB962C8B-B14F-4D97-AF65-F5344CB8AC3E}">
        <p14:creationId xmlns:p14="http://schemas.microsoft.com/office/powerpoint/2010/main" val="3452272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64704"/>
            <a:ext cx="8229600" cy="578328"/>
          </a:xfrm>
        </p:spPr>
        <p:txBody>
          <a:bodyPr>
            <a:normAutofit fontScale="90000"/>
          </a:bodyPr>
          <a:lstStyle/>
          <a:p>
            <a:pPr algn="ctr"/>
            <a:r>
              <a:rPr lang="pl-PL" sz="4000" b="1" dirty="0"/>
              <a:t>Cele ogólne</a:t>
            </a:r>
          </a:p>
        </p:txBody>
      </p:sp>
      <p:sp>
        <p:nvSpPr>
          <p:cNvPr id="3" name="Symbol zastępczy zawartości 2"/>
          <p:cNvSpPr>
            <a:spLocks noGrp="1"/>
          </p:cNvSpPr>
          <p:nvPr>
            <p:ph idx="1"/>
          </p:nvPr>
        </p:nvSpPr>
        <p:spPr>
          <a:xfrm>
            <a:off x="457200" y="1484784"/>
            <a:ext cx="8229600" cy="4839816"/>
          </a:xfrm>
        </p:spPr>
        <p:txBody>
          <a:bodyPr>
            <a:normAutofit fontScale="70000" lnSpcReduction="20000"/>
          </a:bodyPr>
          <a:lstStyle/>
          <a:p>
            <a:pPr marL="0" indent="0" algn="just">
              <a:buNone/>
            </a:pPr>
            <a:r>
              <a:rPr lang="pl-PL" sz="2800" dirty="0"/>
              <a:t>Głównym celem zajęć dodatkowych dla uczniów I etapu edukacyjnego </a:t>
            </a:r>
            <a:br>
              <a:rPr lang="pl-PL" sz="2800" dirty="0"/>
            </a:br>
            <a:r>
              <a:rPr lang="pl-PL" sz="2800" dirty="0"/>
              <a:t>w zakresie programowania jest poszerzenie oferty edukacyjnej szkoły oraz zapewnienie doskonalenia zawodowego nauczycielom.</a:t>
            </a:r>
          </a:p>
          <a:p>
            <a:pPr marL="0" indent="0" algn="just">
              <a:buNone/>
            </a:pPr>
            <a:endParaRPr lang="pl-PL" sz="2400" dirty="0"/>
          </a:p>
          <a:p>
            <a:pPr algn="just"/>
            <a:r>
              <a:rPr lang="pl-PL" sz="2800" b="1" dirty="0"/>
              <a:t>Cel długookresowy</a:t>
            </a:r>
            <a:r>
              <a:rPr lang="pl-PL" sz="2800" dirty="0"/>
              <a:t>: zwiększenie kompetencji w zakresie nauczania programowania przez nauczycieli edukacji</a:t>
            </a:r>
            <a:r>
              <a:rPr lang="pl-PL" sz="2800" b="1" dirty="0"/>
              <a:t> </a:t>
            </a:r>
            <a:r>
              <a:rPr lang="pl-PL" sz="2800" dirty="0"/>
              <a:t>wczesnoszkolnej oraz umiejętności podstaw programowania uczniów klas 1-3 szkoły podstawowej, na terenie gmin wiejskich i miejsko – wiejskich. Lepsze przygotowanie szkół do realizacji nowego kształcenia informatycznego, do wdrożenia programowania z czasem na wszystkich etapach edukacyjnych.</a:t>
            </a:r>
            <a:endParaRPr lang="pl-PL" dirty="0"/>
          </a:p>
          <a:p>
            <a:pPr algn="just"/>
            <a:r>
              <a:rPr lang="pl-PL" sz="800" dirty="0"/>
              <a:t> </a:t>
            </a:r>
            <a:endParaRPr lang="pl-PL" sz="4400" dirty="0"/>
          </a:p>
          <a:p>
            <a:pPr algn="just"/>
            <a:r>
              <a:rPr lang="pl-PL" sz="2800" b="1" dirty="0"/>
              <a:t>Cel krótkookresowy</a:t>
            </a:r>
            <a:r>
              <a:rPr lang="pl-PL" sz="2800" dirty="0"/>
              <a:t>: rozwijanie kompetencji nauczycieli edukacji wczesnoszkolnej umożliwiających prowadzenie</a:t>
            </a:r>
            <a:r>
              <a:rPr lang="pl-PL" sz="2800" b="1" dirty="0"/>
              <a:t> </a:t>
            </a:r>
            <a:r>
              <a:rPr lang="pl-PL" sz="2800" dirty="0"/>
              <a:t>tzw. zajęć pozalekcyjnych dla uczniów klas 1-3 szkoły podstawowej, a w dalszej perspektywie również do prowadzenia nauki programowania w ramach kształcenia zintegrowanego, co pozwoli na utrzymanie trwałości efektów interwencji.</a:t>
            </a:r>
            <a:endParaRPr lang="pl-PL" sz="2400" dirty="0"/>
          </a:p>
        </p:txBody>
      </p:sp>
    </p:spTree>
    <p:extLst>
      <p:ext uri="{BB962C8B-B14F-4D97-AF65-F5344CB8AC3E}">
        <p14:creationId xmlns:p14="http://schemas.microsoft.com/office/powerpoint/2010/main" val="7673601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64704"/>
            <a:ext cx="8229600" cy="578328"/>
          </a:xfrm>
        </p:spPr>
        <p:txBody>
          <a:bodyPr>
            <a:normAutofit fontScale="90000"/>
          </a:bodyPr>
          <a:lstStyle/>
          <a:p>
            <a:pPr algn="ctr"/>
            <a:r>
              <a:rPr lang="pl-PL" sz="4000" b="1" dirty="0"/>
              <a:t>Cele szczegółowe</a:t>
            </a:r>
          </a:p>
        </p:txBody>
      </p:sp>
      <p:sp>
        <p:nvSpPr>
          <p:cNvPr id="3" name="Symbol zastępczy zawartości 2"/>
          <p:cNvSpPr>
            <a:spLocks noGrp="1"/>
          </p:cNvSpPr>
          <p:nvPr>
            <p:ph idx="1"/>
          </p:nvPr>
        </p:nvSpPr>
        <p:spPr>
          <a:xfrm>
            <a:off x="457200" y="1541512"/>
            <a:ext cx="8229600" cy="4839816"/>
          </a:xfrm>
        </p:spPr>
        <p:txBody>
          <a:bodyPr>
            <a:noAutofit/>
          </a:bodyPr>
          <a:lstStyle/>
          <a:p>
            <a:pPr lvl="0" algn="just"/>
            <a:r>
              <a:rPr lang="pl-PL" sz="1800" dirty="0"/>
              <a:t>Poznanie nowego środowiska programistycznego SCRATCH.</a:t>
            </a:r>
          </a:p>
          <a:p>
            <a:pPr lvl="0" algn="just"/>
            <a:r>
              <a:rPr lang="pl-PL" sz="1800" dirty="0"/>
              <a:t>Poznanie zasad i metod pracy w środowisku SCRATCH.</a:t>
            </a:r>
          </a:p>
          <a:p>
            <a:pPr lvl="0" algn="just"/>
            <a:r>
              <a:rPr lang="pl-PL" sz="1800" dirty="0"/>
              <a:t>Osiągnięcie dobrego poziomu opanowania umiejętności programistycznych, obejmujących podstawy programowania. Przewiduje się wprowadzenie, przećwiczenie i utrwalenie kluczowych zagadnień dla nauki programowania, realizowanych w środowisku SCRATCH. Stanowić to ma stabilną podbudowę zajęć z programowania, realizowanych z uczniami na zajęciach pozalekcyjnych. </a:t>
            </a:r>
          </a:p>
          <a:p>
            <a:pPr lvl="0" algn="just"/>
            <a:r>
              <a:rPr lang="pl-PL" sz="1800" dirty="0"/>
              <a:t>Poznanie i utrwalenie podstawowych pojęć: </a:t>
            </a:r>
            <a:r>
              <a:rPr lang="pl-PL" sz="1800" i="1" dirty="0"/>
              <a:t>sekwencja zdarzeń, polecenie, plan działania (algorytm)logiczny porządek zdarzeń, czynności i obiektów,  </a:t>
            </a:r>
            <a:endParaRPr lang="pl-PL" sz="1800" dirty="0"/>
          </a:p>
          <a:p>
            <a:pPr lvl="0" algn="just"/>
            <a:r>
              <a:rPr lang="pl-PL" sz="1800" dirty="0"/>
              <a:t>Wykształcenie umiejętności metodycznego rozwiązywania problemów </a:t>
            </a:r>
            <a:br>
              <a:rPr lang="pl-PL" sz="1800" dirty="0"/>
            </a:br>
            <a:r>
              <a:rPr lang="pl-PL" sz="1800" dirty="0"/>
              <a:t>z pomocą komputera</a:t>
            </a:r>
          </a:p>
          <a:p>
            <a:pPr lvl="0" algn="just"/>
            <a:r>
              <a:rPr lang="pl-PL" sz="1800" dirty="0"/>
              <a:t>Poszerzenie wiadomości i umiejętności na temat kreatywnego i twórczego wykorzystania narzędzi TIK w procesie nauczania.</a:t>
            </a:r>
          </a:p>
          <a:p>
            <a:pPr lvl="0" algn="just"/>
            <a:r>
              <a:rPr lang="pl-PL" sz="1800" dirty="0"/>
              <a:t>Rozwijanie myślenia </a:t>
            </a:r>
            <a:r>
              <a:rPr lang="pl-PL" sz="1800" dirty="0" err="1"/>
              <a:t>komputacyjnego</a:t>
            </a:r>
            <a:r>
              <a:rPr lang="pl-PL" sz="1800" dirty="0"/>
              <a:t>.</a:t>
            </a:r>
          </a:p>
          <a:p>
            <a:pPr lvl="0" algn="just"/>
            <a:r>
              <a:rPr lang="pl-PL" sz="1800" dirty="0"/>
              <a:t>Merytoryczne poznanie zawartości platformy „Godzina Kodowania” – metodyczne wykorzystanie zasobów platformy podczas zajęć z dziećmi.</a:t>
            </a:r>
          </a:p>
        </p:txBody>
      </p:sp>
    </p:spTree>
    <p:extLst>
      <p:ext uri="{BB962C8B-B14F-4D97-AF65-F5344CB8AC3E}">
        <p14:creationId xmlns:p14="http://schemas.microsoft.com/office/powerpoint/2010/main" val="4850853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620688"/>
            <a:ext cx="4690864" cy="578328"/>
          </a:xfrm>
        </p:spPr>
        <p:txBody>
          <a:bodyPr>
            <a:normAutofit fontScale="90000"/>
          </a:bodyPr>
          <a:lstStyle/>
          <a:p>
            <a:pPr algn="ctr"/>
            <a:r>
              <a:rPr lang="pl-PL" sz="3600" b="1" dirty="0"/>
              <a:t>Przykład zadania </a:t>
            </a:r>
          </a:p>
        </p:txBody>
      </p:sp>
      <p:pic>
        <p:nvPicPr>
          <p:cNvPr id="5122" name="image201.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580111" y="1346887"/>
            <a:ext cx="2304256" cy="2098289"/>
          </a:xfrm>
          <a:prstGeom prst="rect">
            <a:avLst/>
          </a:prstGeom>
          <a:noFill/>
          <a:extLst>
            <a:ext uri="{909E8E84-426E-40DD-AFC4-6F175D3DCCD1}">
              <a14:hiddenFill xmlns:a14="http://schemas.microsoft.com/office/drawing/2010/main">
                <a:solidFill>
                  <a:srgbClr val="FFFFFF"/>
                </a:solidFill>
              </a14:hiddenFill>
            </a:ext>
          </a:extLst>
        </p:spPr>
      </p:pic>
      <p:pic>
        <p:nvPicPr>
          <p:cNvPr id="5121" name="image20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18660" y="3797840"/>
            <a:ext cx="4427159" cy="288032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341313" y="1876846"/>
            <a:ext cx="4086671"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2" indent="0" algn="just" defTabSz="914400" rtl="0" eaLnBrk="0" fontAlgn="base" latinLnBrk="0" hangingPunct="0">
              <a:lnSpc>
                <a:spcPct val="100000"/>
              </a:lnSpc>
              <a:spcBef>
                <a:spcPct val="0"/>
              </a:spcBef>
              <a:spcAft>
                <a:spcPct val="0"/>
              </a:spcAft>
              <a:buClr>
                <a:srgbClr val="000000"/>
              </a:buClr>
              <a:buSzTx/>
              <a:tabLst/>
            </a:pPr>
            <a:r>
              <a:rPr kumimoji="0" lang="pl-PL" altLang="pl-PL" b="1" u="none" strike="noStrike" cap="none" normalizeH="0" baseline="0" dirty="0" bmk="">
                <a:ln>
                  <a:noFill/>
                </a:ln>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Kwadrat o boku 100 kroków:</a:t>
            </a:r>
            <a:endParaRPr kumimoji="0" lang="pl-PL" altLang="pl-PL" b="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tabLst/>
            </a:pPr>
            <a:endParaRPr kumimoji="0" lang="pl-PL" altLang="pl-PL" b="1" u="none" strike="noStrike" cap="none" normalizeH="0" baseline="0" dirty="0">
              <a:ln>
                <a:noFill/>
              </a:ln>
              <a:solidFill>
                <a:schemeClr val="tx1"/>
              </a:solidFill>
              <a:effectLst/>
              <a:latin typeface="Cambria" panose="02040503050406030204" pitchFamily="18" charset="0"/>
            </a:endParaRPr>
          </a:p>
          <a:p>
            <a:pPr marL="0" marR="0" lvl="0" indent="0" algn="just" defTabSz="914400" rtl="0" eaLnBrk="0" fontAlgn="base" latinLnBrk="0" hangingPunct="0">
              <a:lnSpc>
                <a:spcPct val="100000"/>
              </a:lnSpc>
              <a:spcBef>
                <a:spcPct val="0"/>
              </a:spcBef>
              <a:spcAft>
                <a:spcPct val="0"/>
              </a:spcAft>
              <a:buClrTx/>
              <a:buSzTx/>
              <a:tabLst/>
            </a:pPr>
            <a:r>
              <a:rPr kumimoji="0" lang="pl-PL" altLang="pl-PL" b="1" u="none" strike="noStrike" cap="none" normalizeH="0" baseline="0" dirty="0">
                <a:ln>
                  <a:noFill/>
                </a:ln>
                <a:solidFill>
                  <a:schemeClr val="tx1"/>
                </a:solidFill>
                <a:effectLst/>
                <a:latin typeface="Cambria" panose="02040503050406030204" pitchFamily="18" charset="0"/>
              </a:rPr>
              <a:t>Wspólne opracowanie listy kroków do narysowania kwadratu:</a:t>
            </a:r>
            <a:endParaRPr kumimoji="0" lang="pl-PL" altLang="pl-PL" b="1" u="none" strike="noStrike" cap="none" normalizeH="0" baseline="0" dirty="0">
              <a:ln>
                <a:noFill/>
              </a:ln>
              <a:solidFill>
                <a:schemeClr val="tx1"/>
              </a:solidFill>
              <a:effectLst/>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pl-PL" altLang="pl-PL" b="0" u="none" strike="noStrike" cap="none" normalizeH="0" baseline="0" dirty="0">
                <a:ln>
                  <a:noFill/>
                </a:ln>
                <a:solidFill>
                  <a:schemeClr val="tx1"/>
                </a:solidFill>
                <a:effectLst/>
                <a:latin typeface="Cambria" panose="02040503050406030204" pitchFamily="18" charset="0"/>
              </a:rPr>
              <a:t>przesuń 100,</a:t>
            </a:r>
            <a:endParaRPr kumimoji="0" lang="pl-PL" altLang="pl-PL" b="0" u="none" strike="noStrike" cap="none" normalizeH="0" baseline="0" dirty="0">
              <a:ln>
                <a:noFill/>
              </a:ln>
              <a:solidFill>
                <a:schemeClr val="tx1"/>
              </a:solidFill>
              <a:effectLst/>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pl-PL" altLang="pl-PL" b="0" u="none" strike="noStrike" cap="none" normalizeH="0" baseline="0" dirty="0">
                <a:ln>
                  <a:noFill/>
                </a:ln>
                <a:solidFill>
                  <a:schemeClr val="tx1"/>
                </a:solidFill>
                <a:effectLst/>
                <a:latin typeface="Cambria" panose="02040503050406030204" pitchFamily="18" charset="0"/>
              </a:rPr>
              <a:t>obróć o  90 stopni,</a:t>
            </a:r>
            <a:endParaRPr kumimoji="0" lang="pl-PL" altLang="pl-PL" b="0" u="none" strike="noStrike" cap="none" normalizeH="0" baseline="0" dirty="0">
              <a:ln>
                <a:noFill/>
              </a:ln>
              <a:solidFill>
                <a:schemeClr val="tx1"/>
              </a:solidFill>
              <a:effectLst/>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pl-PL" altLang="pl-PL" b="0" u="none" strike="noStrike" cap="none" normalizeH="0" baseline="0" dirty="0">
                <a:ln>
                  <a:noFill/>
                </a:ln>
                <a:solidFill>
                  <a:schemeClr val="tx1"/>
                </a:solidFill>
                <a:effectLst/>
                <a:latin typeface="Cambria" panose="02040503050406030204" pitchFamily="18" charset="0"/>
              </a:rPr>
              <a:t>przesuń 100,</a:t>
            </a:r>
            <a:endParaRPr kumimoji="0" lang="pl-PL" altLang="pl-PL" b="0" u="none" strike="noStrike" cap="none" normalizeH="0" baseline="0" dirty="0">
              <a:ln>
                <a:noFill/>
              </a:ln>
              <a:solidFill>
                <a:schemeClr val="tx1"/>
              </a:solidFill>
              <a:effectLst/>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pl-PL" altLang="pl-PL" b="0" u="none" strike="noStrike" cap="none" normalizeH="0" baseline="0" dirty="0">
                <a:ln>
                  <a:noFill/>
                </a:ln>
                <a:solidFill>
                  <a:schemeClr val="tx1"/>
                </a:solidFill>
                <a:effectLst/>
                <a:latin typeface="Cambria" panose="02040503050406030204" pitchFamily="18" charset="0"/>
              </a:rPr>
              <a:t>obróć o  90 stopni</a:t>
            </a:r>
            <a:endParaRPr kumimoji="0" lang="pl-PL" altLang="pl-PL" b="0" u="none" strike="noStrike" cap="none" normalizeH="0" baseline="0" dirty="0">
              <a:ln>
                <a:noFill/>
              </a:ln>
              <a:solidFill>
                <a:schemeClr val="tx1"/>
              </a:solidFill>
              <a:effectLst/>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pl-PL" altLang="pl-PL" b="0" u="none" strike="noStrike" cap="none" normalizeH="0" baseline="0" dirty="0">
                <a:ln>
                  <a:noFill/>
                </a:ln>
                <a:solidFill>
                  <a:schemeClr val="tx1"/>
                </a:solidFill>
                <a:effectLst/>
                <a:latin typeface="Cambria" panose="02040503050406030204" pitchFamily="18" charset="0"/>
              </a:rPr>
              <a:t>przesuń 100,</a:t>
            </a:r>
            <a:endParaRPr kumimoji="0" lang="pl-PL" altLang="pl-PL" b="0" u="none" strike="noStrike" cap="none" normalizeH="0" baseline="0" dirty="0">
              <a:ln>
                <a:noFill/>
              </a:ln>
              <a:solidFill>
                <a:schemeClr val="tx1"/>
              </a:solidFill>
              <a:effectLst/>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pl-PL" altLang="pl-PL" b="0" u="none" strike="noStrike" cap="none" normalizeH="0" baseline="0" dirty="0">
                <a:ln>
                  <a:noFill/>
                </a:ln>
                <a:solidFill>
                  <a:schemeClr val="tx1"/>
                </a:solidFill>
                <a:effectLst/>
                <a:latin typeface="Cambria" panose="02040503050406030204" pitchFamily="18" charset="0"/>
              </a:rPr>
              <a:t>obróć o  90 stopni</a:t>
            </a:r>
            <a:endParaRPr kumimoji="0" lang="pl-PL" altLang="pl-PL" b="0" u="none" strike="noStrike" cap="none" normalizeH="0" baseline="0" dirty="0">
              <a:ln>
                <a:noFill/>
              </a:ln>
              <a:solidFill>
                <a:schemeClr val="tx1"/>
              </a:solidFill>
              <a:effectLst/>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pl-PL" altLang="pl-PL" b="0" u="none" strike="noStrike" cap="none" normalizeH="0" baseline="0" dirty="0">
                <a:ln>
                  <a:noFill/>
                </a:ln>
                <a:solidFill>
                  <a:schemeClr val="tx1"/>
                </a:solidFill>
                <a:effectLst/>
                <a:latin typeface="Cambria" panose="02040503050406030204" pitchFamily="18" charset="0"/>
              </a:rPr>
              <a:t>przesuń 100,</a:t>
            </a:r>
            <a:endParaRPr kumimoji="0" lang="pl-PL" altLang="pl-PL" b="0" u="none" strike="noStrike" cap="none" normalizeH="0" baseline="0" dirty="0">
              <a:ln>
                <a:noFill/>
              </a:ln>
              <a:solidFill>
                <a:schemeClr val="tx1"/>
              </a:solidFill>
              <a:effectLst/>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pl-PL" altLang="pl-PL" b="0" u="none" strike="noStrike" cap="none" normalizeH="0" baseline="0" dirty="0">
                <a:ln>
                  <a:noFill/>
                </a:ln>
                <a:solidFill>
                  <a:schemeClr val="tx1"/>
                </a:solidFill>
                <a:effectLst/>
                <a:latin typeface="Cambria" panose="02040503050406030204" pitchFamily="18" charset="0"/>
              </a:rPr>
              <a:t>obróć o  90 stopni</a:t>
            </a:r>
            <a:endParaRPr kumimoji="0" lang="pl-PL" altLang="pl-PL" b="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tabLst/>
            </a:pPr>
            <a:r>
              <a:rPr kumimoji="0" lang="pl-PL" altLang="pl-PL" b="0" u="none" strike="noStrike" cap="none" normalizeH="0" baseline="0" dirty="0">
                <a:ln>
                  <a:noFill/>
                </a:ln>
                <a:solidFill>
                  <a:schemeClr val="tx1"/>
                </a:solidFill>
                <a:effectLst/>
                <a:latin typeface="Cambria" panose="02040503050406030204" pitchFamily="18" charset="0"/>
              </a:rPr>
              <a:t>wprowadzenie skryptu do programu (programowanie duszka na rysowanie kwadratu):</a:t>
            </a:r>
            <a:endParaRPr kumimoji="0" lang="pl-PL" altLang="pl-PL" b="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altLang="pl-PL" b="0" u="none" strike="noStrike" cap="none" normalizeH="0" baseline="0" dirty="0">
              <a:ln>
                <a:noFill/>
              </a:ln>
              <a:solidFill>
                <a:schemeClr val="tx1"/>
              </a:solidFill>
              <a:effectLst/>
            </a:endParaRPr>
          </a:p>
        </p:txBody>
      </p:sp>
      <p:sp>
        <p:nvSpPr>
          <p:cNvPr id="5" name="Rectangle 4"/>
          <p:cNvSpPr>
            <a:spLocks noChangeArrowheads="1"/>
          </p:cNvSpPr>
          <p:nvPr/>
        </p:nvSpPr>
        <p:spPr bwMode="auto">
          <a:xfrm>
            <a:off x="341313" y="3552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6" name="Strzałka w prawo 5"/>
          <p:cNvSpPr/>
          <p:nvPr/>
        </p:nvSpPr>
        <p:spPr>
          <a:xfrm>
            <a:off x="3347864" y="4630861"/>
            <a:ext cx="978408" cy="48463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9716853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611560" y="692696"/>
            <a:ext cx="4690864" cy="578328"/>
          </a:xfrm>
        </p:spPr>
        <p:txBody>
          <a:bodyPr>
            <a:normAutofit fontScale="90000"/>
          </a:bodyPr>
          <a:lstStyle/>
          <a:p>
            <a:pPr algn="ctr"/>
            <a:r>
              <a:rPr lang="pl-PL" sz="3600" b="1" dirty="0"/>
              <a:t>Przykład zadania c.d.</a:t>
            </a:r>
          </a:p>
        </p:txBody>
      </p:sp>
      <p:pic>
        <p:nvPicPr>
          <p:cNvPr id="5122" name="image201.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6320" y="3072513"/>
            <a:ext cx="2686552" cy="2050732"/>
          </a:xfrm>
          <a:prstGeom prst="rect">
            <a:avLst/>
          </a:prstGeom>
          <a:noFill/>
          <a:extLst>
            <a:ext uri="{909E8E84-426E-40DD-AFC4-6F175D3DCCD1}">
              <a14:hiddenFill xmlns:a14="http://schemas.microsoft.com/office/drawing/2010/main">
                <a:solidFill>
                  <a:srgbClr val="FFFFFF"/>
                </a:solidFill>
              </a14:hiddenFill>
            </a:ext>
          </a:extLst>
        </p:spPr>
      </p:pic>
      <p:sp>
        <p:nvSpPr>
          <p:cNvPr id="3" name="Prostokąt 2"/>
          <p:cNvSpPr/>
          <p:nvPr/>
        </p:nvSpPr>
        <p:spPr>
          <a:xfrm>
            <a:off x="578673" y="1644631"/>
            <a:ext cx="8159160" cy="400110"/>
          </a:xfrm>
          <a:prstGeom prst="rect">
            <a:avLst/>
          </a:prstGeom>
        </p:spPr>
        <p:txBody>
          <a:bodyPr wrap="square">
            <a:spAutoFit/>
          </a:bodyPr>
          <a:lstStyle/>
          <a:p>
            <a:r>
              <a:rPr lang="pl-PL" sz="2000" b="1" dirty="0">
                <a:solidFill>
                  <a:srgbClr val="000000"/>
                </a:solidFill>
                <a:latin typeface="Cambria" panose="02040503050406030204" pitchFamily="18" charset="0"/>
                <a:ea typeface="Calibri" panose="020F0502020204030204" pitchFamily="34" charset="0"/>
              </a:rPr>
              <a:t>Uproszczenie procedury rysowania kwadratu o boku 100 kroków</a:t>
            </a:r>
          </a:p>
        </p:txBody>
      </p:sp>
      <p:pic>
        <p:nvPicPr>
          <p:cNvPr id="10" name="image68.png"/>
          <p:cNvPicPr/>
          <p:nvPr/>
        </p:nvPicPr>
        <p:blipFill>
          <a:blip r:embed="rId3" cstate="print"/>
          <a:srcRect/>
          <a:stretch>
            <a:fillRect/>
          </a:stretch>
        </p:blipFill>
        <p:spPr>
          <a:xfrm>
            <a:off x="2769745" y="2378657"/>
            <a:ext cx="5729808" cy="2666872"/>
          </a:xfrm>
          <a:prstGeom prst="rect">
            <a:avLst/>
          </a:prstGeom>
          <a:ln/>
        </p:spPr>
      </p:pic>
      <p:sp>
        <p:nvSpPr>
          <p:cNvPr id="8" name="Prostokąt 7"/>
          <p:cNvSpPr/>
          <p:nvPr/>
        </p:nvSpPr>
        <p:spPr>
          <a:xfrm>
            <a:off x="434657" y="5174340"/>
            <a:ext cx="8064896" cy="923330"/>
          </a:xfrm>
          <a:prstGeom prst="rect">
            <a:avLst/>
          </a:prstGeom>
        </p:spPr>
        <p:txBody>
          <a:bodyPr wrap="square">
            <a:spAutoFit/>
          </a:bodyPr>
          <a:lstStyle/>
          <a:p>
            <a:pPr marR="71755" algn="just">
              <a:spcAft>
                <a:spcPts val="0"/>
              </a:spcAft>
            </a:pPr>
            <a:r>
              <a:rPr lang="pl-PL" dirty="0">
                <a:solidFill>
                  <a:srgbClr val="000000"/>
                </a:solidFill>
                <a:latin typeface="Cambria" panose="02040503050406030204" pitchFamily="18" charset="0"/>
                <a:ea typeface="Calibri" panose="020F0502020204030204" pitchFamily="34" charset="0"/>
              </a:rPr>
              <a:t>W tym przypadku z zakładki KONTROLA wykorzystano bloczek POWTÓRZ, który w pętli 4 powtórzeń znacznie skrócił skrypt rysowania kwadratu </a:t>
            </a:r>
            <a:endParaRPr lang="pl-PL" dirty="0">
              <a:solidFill>
                <a:srgbClr val="000000"/>
              </a:solidFill>
              <a:latin typeface="Calibri" panose="020F0502020204030204" pitchFamily="34" charset="0"/>
              <a:ea typeface="Calibri" panose="020F0502020204030204" pitchFamily="34" charset="0"/>
            </a:endParaRPr>
          </a:p>
          <a:p>
            <a:pPr algn="just">
              <a:spcAft>
                <a:spcPts val="0"/>
              </a:spcAft>
            </a:pPr>
            <a:r>
              <a:rPr lang="pl-PL" b="1" dirty="0">
                <a:solidFill>
                  <a:srgbClr val="0070C0"/>
                </a:solidFill>
                <a:latin typeface="Cambria" panose="02040503050406030204" pitchFamily="18" charset="0"/>
                <a:ea typeface="Calibri" panose="020F0502020204030204" pitchFamily="34" charset="0"/>
                <a:cs typeface="Calibri" panose="020F0502020204030204" pitchFamily="34" charset="0"/>
              </a:rPr>
              <a:t> </a:t>
            </a:r>
            <a:endParaRPr lang="pl-PL" dirty="0">
              <a:solidFill>
                <a:srgbClr val="000000"/>
              </a:solidFill>
              <a:effectLst/>
              <a:latin typeface="Calibri" panose="020F0502020204030204" pitchFamily="34" charset="0"/>
              <a:ea typeface="Calibri" panose="020F0502020204030204" pitchFamily="34" charset="0"/>
            </a:endParaRPr>
          </a:p>
        </p:txBody>
      </p:sp>
      <p:pic>
        <p:nvPicPr>
          <p:cNvPr id="9" name="Obraz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7401231" y="5685130"/>
            <a:ext cx="1098322" cy="1087454"/>
          </a:xfrm>
          <a:prstGeom prst="rect">
            <a:avLst/>
          </a:prstGeom>
        </p:spPr>
      </p:pic>
      <p:sp>
        <p:nvSpPr>
          <p:cNvPr id="11" name="Objaśnienie w chmurce 10"/>
          <p:cNvSpPr/>
          <p:nvPr/>
        </p:nvSpPr>
        <p:spPr>
          <a:xfrm>
            <a:off x="4572000" y="5824198"/>
            <a:ext cx="2419498" cy="804565"/>
          </a:xfrm>
          <a:prstGeom prst="cloudCallout">
            <a:avLst>
              <a:gd name="adj1" fmla="val 73122"/>
              <a:gd name="adj2" fmla="val -2617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600" b="1" dirty="0">
                <a:solidFill>
                  <a:schemeClr val="tx1"/>
                </a:solidFill>
                <a:hlinkClick r:id="rId5"/>
              </a:rPr>
              <a:t>A TERAZ PREZENTACJA</a:t>
            </a:r>
            <a:endParaRPr lang="pl-PL" sz="1600" b="1" dirty="0">
              <a:solidFill>
                <a:schemeClr val="tx1"/>
              </a:solidFill>
            </a:endParaRPr>
          </a:p>
        </p:txBody>
      </p:sp>
    </p:spTree>
    <p:extLst>
      <p:ext uri="{BB962C8B-B14F-4D97-AF65-F5344CB8AC3E}">
        <p14:creationId xmlns:p14="http://schemas.microsoft.com/office/powerpoint/2010/main" val="1752295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395536" y="1386923"/>
            <a:ext cx="8229600" cy="2978181"/>
          </a:xfrm>
        </p:spPr>
        <p:txBody>
          <a:bodyPr>
            <a:normAutofit fontScale="85000" lnSpcReduction="10000"/>
          </a:bodyPr>
          <a:lstStyle/>
          <a:p>
            <a:pPr marL="0" indent="0" algn="just">
              <a:buNone/>
            </a:pPr>
            <a:r>
              <a:rPr lang="pl-PL" sz="5400" b="1" dirty="0"/>
              <a:t>BALTIE</a:t>
            </a:r>
            <a:r>
              <a:rPr lang="pl-PL" sz="6200" b="1" dirty="0"/>
              <a:t> </a:t>
            </a:r>
            <a:r>
              <a:rPr lang="pl-PL" b="1" dirty="0"/>
              <a:t>– </a:t>
            </a:r>
            <a:r>
              <a:rPr lang="pl-PL" sz="2000" dirty="0"/>
              <a:t>to program, który możemy wykorzystać </a:t>
            </a:r>
            <a:r>
              <a:rPr lang="pl-PL" sz="2000" dirty="0" err="1"/>
              <a:t>juz</a:t>
            </a:r>
            <a:r>
              <a:rPr lang="pl-PL" sz="2000" dirty="0"/>
              <a:t> w pierwszej klasie szkoły podstawowej, ponieważ pozwala na wykonywanie wszystkich czynności za pomocą ikonek, bez konieczności opanowania czytania. Złożoność prac można stopniować tak, by dzieci stopniowo poznały zasady programowania i mogły się zrealizować na każdym poziomie. Z tego powodu program ma trzy tryby – poziomy pracy:</a:t>
            </a:r>
          </a:p>
          <a:p>
            <a:pPr marL="0" indent="0" algn="just">
              <a:buNone/>
            </a:pPr>
            <a:r>
              <a:rPr lang="pl-PL" sz="2000" dirty="0"/>
              <a:t>1.     </a:t>
            </a:r>
            <a:r>
              <a:rPr lang="pl-PL" sz="2000" b="1" dirty="0"/>
              <a:t>Tryb Scena </a:t>
            </a:r>
            <a:r>
              <a:rPr lang="pl-PL" sz="2000" dirty="0"/>
              <a:t>– na tym poziomie dzieci uczą się używania myszki i klawiatury, poznają środowisko </a:t>
            </a:r>
            <a:r>
              <a:rPr lang="pl-PL" sz="2000" dirty="0" err="1"/>
              <a:t>Baltiego</a:t>
            </a:r>
            <a:r>
              <a:rPr lang="pl-PL" sz="2000" dirty="0"/>
              <a:t>, banki przedmiotów, mogą samodzielnie tworzyć własne przedmioty w edytorze graficznym. Te poziom pozwala dzieciom tworzyć własne sceny z samodzielnie wybieranych przedmiotów z banków.</a:t>
            </a:r>
          </a:p>
          <a:p>
            <a:pPr marL="0" indent="0" algn="just">
              <a:buNone/>
            </a:pPr>
            <a:endParaRPr lang="pl-PL" sz="6400" dirty="0"/>
          </a:p>
          <a:p>
            <a:pPr marL="0" indent="0" algn="just">
              <a:buNone/>
            </a:pPr>
            <a:endParaRPr lang="pl-PL" sz="6400" dirty="0"/>
          </a:p>
          <a:p>
            <a:pPr marL="0" indent="0" algn="just">
              <a:buNone/>
            </a:pPr>
            <a:endParaRPr lang="pl-PL" sz="6400" dirty="0"/>
          </a:p>
          <a:p>
            <a:pPr algn="just"/>
            <a:endParaRPr lang="pl-PL" sz="4000" dirty="0"/>
          </a:p>
        </p:txBody>
      </p:sp>
      <p:sp>
        <p:nvSpPr>
          <p:cNvPr id="4" name="Tytuł 1"/>
          <p:cNvSpPr>
            <a:spLocks noGrp="1"/>
          </p:cNvSpPr>
          <p:nvPr>
            <p:ph type="title"/>
          </p:nvPr>
        </p:nvSpPr>
        <p:spPr>
          <a:xfrm>
            <a:off x="1187624" y="473276"/>
            <a:ext cx="7739628" cy="722344"/>
          </a:xfrm>
        </p:spPr>
        <p:txBody>
          <a:bodyPr>
            <a:noAutofit/>
          </a:bodyPr>
          <a:lstStyle/>
          <a:p>
            <a:pPr algn="ctr"/>
            <a:r>
              <a:rPr lang="pl-PL" sz="3200" b="1" dirty="0"/>
              <a:t>Darmowe programy do nauki programowania</a:t>
            </a:r>
          </a:p>
        </p:txBody>
      </p:sp>
      <p:pic>
        <p:nvPicPr>
          <p:cNvPr id="2" name="Obraz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976"/>
            <a:ext cx="1479077" cy="1319792"/>
          </a:xfrm>
          <a:prstGeom prst="rect">
            <a:avLst/>
          </a:prstGeom>
        </p:spPr>
      </p:pic>
      <p:pic>
        <p:nvPicPr>
          <p:cNvPr id="7" name="Obraz 6"/>
          <p:cNvPicPr>
            <a:picLocks noChangeAspect="1"/>
          </p:cNvPicPr>
          <p:nvPr/>
        </p:nvPicPr>
        <p:blipFill rotWithShape="1">
          <a:blip r:embed="rId3">
            <a:extLst>
              <a:ext uri="{28A0092B-C50C-407E-A947-70E740481C1C}">
                <a14:useLocalDpi xmlns:a14="http://schemas.microsoft.com/office/drawing/2010/main" val="0"/>
              </a:ext>
            </a:extLst>
          </a:blip>
          <a:srcRect l="10788" r="5991"/>
          <a:stretch/>
        </p:blipFill>
        <p:spPr>
          <a:xfrm>
            <a:off x="4736704" y="4411259"/>
            <a:ext cx="3888432" cy="2322860"/>
          </a:xfrm>
          <a:prstGeom prst="rect">
            <a:avLst/>
          </a:prstGeom>
        </p:spPr>
      </p:pic>
      <p:sp>
        <p:nvSpPr>
          <p:cNvPr id="8" name="Prostokąt 7"/>
          <p:cNvSpPr/>
          <p:nvPr/>
        </p:nvSpPr>
        <p:spPr>
          <a:xfrm>
            <a:off x="373314" y="5388023"/>
            <a:ext cx="4341168" cy="369332"/>
          </a:xfrm>
          <a:prstGeom prst="rect">
            <a:avLst/>
          </a:prstGeom>
        </p:spPr>
        <p:txBody>
          <a:bodyPr wrap="square">
            <a:spAutoFit/>
          </a:bodyPr>
          <a:lstStyle/>
          <a:p>
            <a:r>
              <a:rPr lang="pl-PL" b="1" dirty="0">
                <a:hlinkClick r:id="rId4"/>
              </a:rPr>
              <a:t>https://www.sgpsys.com/pl/lekcje.asp</a:t>
            </a:r>
            <a:r>
              <a:rPr lang="pl-PL" b="1" dirty="0"/>
              <a:t> </a:t>
            </a:r>
          </a:p>
        </p:txBody>
      </p:sp>
    </p:spTree>
    <p:extLst>
      <p:ext uri="{BB962C8B-B14F-4D97-AF65-F5344CB8AC3E}">
        <p14:creationId xmlns:p14="http://schemas.microsoft.com/office/powerpoint/2010/main" val="22360208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123728" y="404664"/>
            <a:ext cx="8229600" cy="722344"/>
          </a:xfrm>
        </p:spPr>
        <p:txBody>
          <a:bodyPr>
            <a:normAutofit fontScale="90000"/>
          </a:bodyPr>
          <a:lstStyle/>
          <a:p>
            <a:r>
              <a:rPr lang="pl-PL" b="1" dirty="0" err="1"/>
              <a:t>Baltie</a:t>
            </a:r>
            <a:r>
              <a:rPr lang="pl-PL" dirty="0"/>
              <a:t> </a:t>
            </a:r>
          </a:p>
        </p:txBody>
      </p:sp>
      <p:sp>
        <p:nvSpPr>
          <p:cNvPr id="3" name="Symbol zastępczy zawartości 2"/>
          <p:cNvSpPr>
            <a:spLocks noGrp="1"/>
          </p:cNvSpPr>
          <p:nvPr>
            <p:ph idx="1"/>
          </p:nvPr>
        </p:nvSpPr>
        <p:spPr>
          <a:xfrm>
            <a:off x="395536" y="1133153"/>
            <a:ext cx="8229600" cy="1287735"/>
          </a:xfrm>
        </p:spPr>
        <p:txBody>
          <a:bodyPr>
            <a:normAutofit lnSpcReduction="10000"/>
          </a:bodyPr>
          <a:lstStyle/>
          <a:p>
            <a:pPr marL="0" indent="0" algn="just">
              <a:buNone/>
            </a:pPr>
            <a:r>
              <a:rPr lang="pl-PL" sz="1600" dirty="0"/>
              <a:t>2.     </a:t>
            </a:r>
            <a:r>
              <a:rPr lang="pl-PL" sz="1600" b="1" dirty="0"/>
              <a:t>Tryb Czarowanie (rozkazywanie) </a:t>
            </a:r>
            <a:r>
              <a:rPr lang="pl-PL" sz="1600" dirty="0"/>
              <a:t>– tu już dziecko uczy się myślenia, dzielenia zadania na mniejsze części – aż do pojedynczych rozkazów. Teraz już nie używa po prostu komputera, lecz wydaje polecenia czarodziejowi </a:t>
            </a:r>
            <a:r>
              <a:rPr lang="pl-PL" sz="1600" dirty="0" err="1"/>
              <a:t>Baltiemu</a:t>
            </a:r>
            <a:r>
              <a:rPr lang="pl-PL" sz="1600" dirty="0"/>
              <a:t> a on je natychmiast wykonuje. Ponownie celem jest przygotowanie sceny, ale z użyciem rozkazów wydawanych komuś innemu.</a:t>
            </a:r>
          </a:p>
        </p:txBody>
      </p:sp>
      <p:pic>
        <p:nvPicPr>
          <p:cNvPr id="4" name="Obraz 3"/>
          <p:cNvPicPr>
            <a:picLocks noChangeAspect="1"/>
          </p:cNvPicPr>
          <p:nvPr/>
        </p:nvPicPr>
        <p:blipFill rotWithShape="1">
          <a:blip r:embed="rId2">
            <a:extLst>
              <a:ext uri="{28A0092B-C50C-407E-A947-70E740481C1C}">
                <a14:useLocalDpi xmlns:a14="http://schemas.microsoft.com/office/drawing/2010/main" val="0"/>
              </a:ext>
            </a:extLst>
          </a:blip>
          <a:srcRect r="10757" b="17851"/>
          <a:stretch/>
        </p:blipFill>
        <p:spPr>
          <a:xfrm>
            <a:off x="1763688" y="2132856"/>
            <a:ext cx="5272622" cy="2349736"/>
          </a:xfrm>
          <a:prstGeom prst="rect">
            <a:avLst/>
          </a:prstGeom>
        </p:spPr>
      </p:pic>
      <p:sp>
        <p:nvSpPr>
          <p:cNvPr id="5" name="Prostokąt 4"/>
          <p:cNvSpPr/>
          <p:nvPr/>
        </p:nvSpPr>
        <p:spPr>
          <a:xfrm>
            <a:off x="395536" y="4725144"/>
            <a:ext cx="8229600" cy="1815882"/>
          </a:xfrm>
          <a:prstGeom prst="rect">
            <a:avLst/>
          </a:prstGeom>
        </p:spPr>
        <p:txBody>
          <a:bodyPr wrap="square">
            <a:spAutoFit/>
          </a:bodyPr>
          <a:lstStyle/>
          <a:p>
            <a:pPr algn="just"/>
            <a:r>
              <a:rPr lang="pl-PL" sz="1600" dirty="0"/>
              <a:t>3.     </a:t>
            </a:r>
            <a:r>
              <a:rPr lang="pl-PL" sz="1600" b="1" dirty="0"/>
              <a:t>Tryb Programowanie </a:t>
            </a:r>
            <a:r>
              <a:rPr lang="pl-PL" sz="1600" dirty="0"/>
              <a:t>– na tym poziomie mogą dzieci zacząć pracować dopiero, gdy doskonale opanują poprzednie dwa tryby pracy. Programowanie reprezentuje najwyższy poziom wyobraźni logicznej. Tutaj już uczeń nie wydaje </a:t>
            </a:r>
            <a:r>
              <a:rPr lang="pl-PL" sz="1600" dirty="0" err="1"/>
              <a:t>Baltiemu</a:t>
            </a:r>
            <a:r>
              <a:rPr lang="pl-PL" sz="1600" dirty="0"/>
              <a:t> rozkazów interaktywnie ale buduje z nich ciągi logiczne, czyli pisze program.</a:t>
            </a:r>
          </a:p>
          <a:p>
            <a:pPr algn="just"/>
            <a:r>
              <a:rPr lang="pl-PL" sz="1600" dirty="0" err="1"/>
              <a:t>Baltie</a:t>
            </a:r>
            <a:r>
              <a:rPr lang="pl-PL" sz="1600" dirty="0"/>
              <a:t> może przyciągnąć nie tylko grupę szczególnie uzdolnionych uczniów ale i dzieci, które mają trudności w nauce innych przedmiotów czy wręcz dzieci nie w pełni sprawne, np. z problemami ze słuchem czy wymową. </a:t>
            </a:r>
            <a:endParaRPr lang="pl-PL" sz="1600" b="1" dirty="0"/>
          </a:p>
        </p:txBody>
      </p:sp>
    </p:spTree>
    <p:extLst>
      <p:ext uri="{BB962C8B-B14F-4D97-AF65-F5344CB8AC3E}">
        <p14:creationId xmlns:p14="http://schemas.microsoft.com/office/powerpoint/2010/main" val="37433220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1"/>
          <p:cNvSpPr>
            <a:spLocks noGrp="1"/>
          </p:cNvSpPr>
          <p:nvPr>
            <p:ph type="title"/>
          </p:nvPr>
        </p:nvSpPr>
        <p:spPr>
          <a:xfrm>
            <a:off x="0" y="511702"/>
            <a:ext cx="8712968" cy="722344"/>
          </a:xfrm>
        </p:spPr>
        <p:txBody>
          <a:bodyPr>
            <a:noAutofit/>
          </a:bodyPr>
          <a:lstStyle/>
          <a:p>
            <a:pPr algn="ctr"/>
            <a:r>
              <a:rPr lang="pl-PL" sz="3200" b="1" dirty="0"/>
              <a:t>Darmowe programy do nauki programowania</a:t>
            </a:r>
          </a:p>
        </p:txBody>
      </p:sp>
      <p:sp>
        <p:nvSpPr>
          <p:cNvPr id="5" name="Prostokąt 4"/>
          <p:cNvSpPr/>
          <p:nvPr/>
        </p:nvSpPr>
        <p:spPr>
          <a:xfrm>
            <a:off x="513810" y="1325193"/>
            <a:ext cx="8064896" cy="2477601"/>
          </a:xfrm>
          <a:prstGeom prst="rect">
            <a:avLst/>
          </a:prstGeom>
        </p:spPr>
        <p:txBody>
          <a:bodyPr wrap="square">
            <a:spAutoFit/>
          </a:bodyPr>
          <a:lstStyle/>
          <a:p>
            <a:pPr algn="just"/>
            <a:r>
              <a:rPr lang="pl-PL" b="1" dirty="0"/>
              <a:t>LOGO - </a:t>
            </a:r>
            <a:r>
              <a:rPr lang="pl-PL" altLang="pl-PL" dirty="0"/>
              <a:t>Logo </a:t>
            </a:r>
            <a:r>
              <a:rPr lang="pl-PL" altLang="pl-PL" dirty="0" err="1"/>
              <a:t>Komeniusz</a:t>
            </a:r>
            <a:r>
              <a:rPr lang="pl-PL" altLang="pl-PL" dirty="0"/>
              <a:t> (nowsza wersja </a:t>
            </a:r>
            <a:r>
              <a:rPr lang="pl-PL" altLang="pl-PL" dirty="0" err="1"/>
              <a:t>Logomocja</a:t>
            </a:r>
            <a:r>
              <a:rPr lang="pl-PL" altLang="pl-PL" dirty="0"/>
              <a:t>) jest programem umożliwiającym m.in. tworzenie rysunków, melodii, wykonywanie obliczeń, definiowanie pojęć matematycznych, modelowanie i symulowanie różnych procesów (fizycznych, biologicznych) oraz realizowanie multimedialnych projektów.</a:t>
            </a:r>
          </a:p>
          <a:p>
            <a:pPr algn="just"/>
            <a:endParaRPr lang="pl-PL" altLang="pl-PL" sz="1000" dirty="0"/>
          </a:p>
          <a:p>
            <a:pPr algn="just"/>
            <a:r>
              <a:rPr lang="pl-PL" altLang="pl-PL" dirty="0"/>
              <a:t>W przeciwieństwie do poprzednich programów wadą Logo jest to, że aby móc </a:t>
            </a:r>
            <a:br>
              <a:rPr lang="pl-PL" altLang="pl-PL" dirty="0"/>
            </a:br>
            <a:r>
              <a:rPr lang="pl-PL" altLang="pl-PL" dirty="0"/>
              <a:t>w nim pracować należy opanować polecenia na pamięć.</a:t>
            </a:r>
          </a:p>
          <a:p>
            <a:pPr algn="just"/>
            <a:r>
              <a:rPr lang="pl-PL" b="1" dirty="0"/>
              <a:t> </a:t>
            </a:r>
          </a:p>
        </p:txBody>
      </p:sp>
      <p:sp>
        <p:nvSpPr>
          <p:cNvPr id="6" name="Prostokąt 5"/>
          <p:cNvSpPr/>
          <p:nvPr/>
        </p:nvSpPr>
        <p:spPr>
          <a:xfrm>
            <a:off x="5865077" y="6165304"/>
            <a:ext cx="3096344" cy="369332"/>
          </a:xfrm>
          <a:prstGeom prst="rect">
            <a:avLst/>
          </a:prstGeom>
        </p:spPr>
        <p:txBody>
          <a:bodyPr wrap="square">
            <a:spAutoFit/>
          </a:bodyPr>
          <a:lstStyle/>
          <a:p>
            <a:r>
              <a:rPr lang="pl-PL" dirty="0">
                <a:hlinkClick r:id="rId2"/>
              </a:rPr>
              <a:t>http://logo.oeiizk.waw.pl/</a:t>
            </a:r>
            <a:r>
              <a:rPr lang="pl-PL" dirty="0"/>
              <a:t> </a:t>
            </a:r>
          </a:p>
        </p:txBody>
      </p:sp>
      <p:pic>
        <p:nvPicPr>
          <p:cNvPr id="9" name="Obraz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6484" y="3802794"/>
            <a:ext cx="3831290" cy="2206377"/>
          </a:xfrm>
          <a:prstGeom prst="rect">
            <a:avLst/>
          </a:prstGeom>
        </p:spPr>
      </p:pic>
      <p:pic>
        <p:nvPicPr>
          <p:cNvPr id="8" name="Obraz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6484" y="6135692"/>
            <a:ext cx="1351586" cy="557647"/>
          </a:xfrm>
          <a:prstGeom prst="rect">
            <a:avLst/>
          </a:prstGeom>
        </p:spPr>
      </p:pic>
      <p:pic>
        <p:nvPicPr>
          <p:cNvPr id="10" name="Obraz 9"/>
          <p:cNvPicPr>
            <a:picLocks noChangeAspect="1"/>
          </p:cNvPicPr>
          <p:nvPr/>
        </p:nvPicPr>
        <p:blipFill rotWithShape="1">
          <a:blip r:embed="rId5">
            <a:extLst>
              <a:ext uri="{28A0092B-C50C-407E-A947-70E740481C1C}">
                <a14:useLocalDpi xmlns:a14="http://schemas.microsoft.com/office/drawing/2010/main" val="0"/>
              </a:ext>
            </a:extLst>
          </a:blip>
          <a:srcRect l="53833" t="55410" r="24908" b="16876"/>
          <a:stretch/>
        </p:blipFill>
        <p:spPr>
          <a:xfrm>
            <a:off x="2351136" y="5055165"/>
            <a:ext cx="1614416" cy="1614415"/>
          </a:xfrm>
          <a:prstGeom prst="rect">
            <a:avLst/>
          </a:prstGeom>
        </p:spPr>
      </p:pic>
      <p:pic>
        <p:nvPicPr>
          <p:cNvPr id="11" name="Obraz 10"/>
          <p:cNvPicPr>
            <a:picLocks noChangeAspect="1"/>
          </p:cNvPicPr>
          <p:nvPr/>
        </p:nvPicPr>
        <p:blipFill rotWithShape="1">
          <a:blip r:embed="rId5">
            <a:extLst>
              <a:ext uri="{28A0092B-C50C-407E-A947-70E740481C1C}">
                <a14:useLocalDpi xmlns:a14="http://schemas.microsoft.com/office/drawing/2010/main" val="0"/>
              </a:ext>
            </a:extLst>
          </a:blip>
          <a:srcRect l="9838" t="51090" r="66985" b="15653"/>
          <a:stretch/>
        </p:blipFill>
        <p:spPr>
          <a:xfrm>
            <a:off x="525194" y="4713027"/>
            <a:ext cx="1814558" cy="1997186"/>
          </a:xfrm>
          <a:prstGeom prst="rect">
            <a:avLst/>
          </a:prstGeom>
        </p:spPr>
      </p:pic>
      <p:sp>
        <p:nvSpPr>
          <p:cNvPr id="12" name="pole tekstowe 11"/>
          <p:cNvSpPr txBox="1"/>
          <p:nvPr/>
        </p:nvSpPr>
        <p:spPr>
          <a:xfrm>
            <a:off x="513810" y="3645024"/>
            <a:ext cx="3842674" cy="1077218"/>
          </a:xfrm>
          <a:prstGeom prst="rect">
            <a:avLst/>
          </a:prstGeom>
          <a:noFill/>
        </p:spPr>
        <p:txBody>
          <a:bodyPr wrap="square" rtlCol="0">
            <a:spAutoFit/>
          </a:bodyPr>
          <a:lstStyle/>
          <a:p>
            <a:pPr algn="just"/>
            <a:r>
              <a:rPr lang="pl-PL" sz="1600" b="1" dirty="0"/>
              <a:t>Aby za pomocą procedur pierwotnych narysować kwadrat o boku 100, linią zieloną o grubości 3 musimy wydać następujące polecenia</a:t>
            </a:r>
          </a:p>
        </p:txBody>
      </p:sp>
    </p:spTree>
    <p:extLst>
      <p:ext uri="{BB962C8B-B14F-4D97-AF65-F5344CB8AC3E}">
        <p14:creationId xmlns:p14="http://schemas.microsoft.com/office/powerpoint/2010/main" val="4219545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564672"/>
          </a:xfrm>
        </p:spPr>
        <p:txBody>
          <a:bodyPr>
            <a:noAutofit/>
          </a:bodyPr>
          <a:lstStyle/>
          <a:p>
            <a:pPr algn="ctr"/>
            <a:r>
              <a:rPr lang="pl-PL" sz="3200" b="1" dirty="0"/>
              <a:t>Ocenianie podsumowujące II etapu szkolenia</a:t>
            </a:r>
          </a:p>
        </p:txBody>
      </p:sp>
      <p:sp>
        <p:nvSpPr>
          <p:cNvPr id="3" name="Symbol zastępczy zawartości 2"/>
          <p:cNvSpPr>
            <a:spLocks noGrp="1"/>
          </p:cNvSpPr>
          <p:nvPr>
            <p:ph idx="1"/>
          </p:nvPr>
        </p:nvSpPr>
        <p:spPr>
          <a:xfrm>
            <a:off x="457200" y="1412776"/>
            <a:ext cx="8229600" cy="5544616"/>
          </a:xfrm>
        </p:spPr>
        <p:txBody>
          <a:bodyPr>
            <a:normAutofit fontScale="70000" lnSpcReduction="20000"/>
          </a:bodyPr>
          <a:lstStyle/>
          <a:p>
            <a:pPr marL="0" indent="0" algn="just">
              <a:buNone/>
            </a:pPr>
            <a:r>
              <a:rPr lang="pl-PL" dirty="0"/>
              <a:t>Efektem końcowym zajęć będzie wystawienie oceny przez trenera i nauczyciela każdemu uczniowi w formie opisowej. Ocena ta będzie określała poziom opanowania wiadomości i umiejętności w zakresie zdobywania kompetencji. </a:t>
            </a:r>
          </a:p>
          <a:p>
            <a:pPr marL="0" indent="0" algn="just">
              <a:buNone/>
            </a:pPr>
            <a:r>
              <a:rPr lang="pl-PL" b="1" dirty="0"/>
              <a:t>Ocena będzie uwzględniała:</a:t>
            </a:r>
          </a:p>
          <a:p>
            <a:pPr lvl="0" algn="just"/>
            <a:r>
              <a:rPr lang="pl-PL" dirty="0"/>
              <a:t>stopień rozumienia i analizy problemów przez ucznia, ze szczególnym uwzględnieniem informacji na temat umiejętności układania w logicznym porządku obrazków i tekstów, poleceń dotyczących codziennych czynności oraz  kodowania ich za pomocą komputera, a także tworzenia sekwencji poleceń i programowania ich w wybranym środowisku,</a:t>
            </a:r>
          </a:p>
          <a:p>
            <a:pPr marL="0" lvl="0" indent="0" algn="just">
              <a:buNone/>
            </a:pPr>
            <a:endParaRPr lang="pl-PL" sz="1300" dirty="0"/>
          </a:p>
          <a:p>
            <a:pPr lvl="0" algn="just"/>
            <a:r>
              <a:rPr lang="pl-PL" dirty="0"/>
              <a:t>poziom programowania i rozwiazywania problemów z wykorzystaniem komputera i innych urządzeń cyfrowych z uwzględnieniem kształtowania podstawowych umiejętności: pisania, czytania, rachowania i prezentowania swoich pomysłów, programowania prostych sytuacji i historyjek, konstruowania prostych skryptów i algorytmów,</a:t>
            </a:r>
          </a:p>
          <a:p>
            <a:pPr marL="0" lvl="0" indent="0" algn="just">
              <a:buNone/>
            </a:pPr>
            <a:endParaRPr lang="pl-PL" sz="1100" dirty="0"/>
          </a:p>
          <a:p>
            <a:pPr lvl="0" algn="just"/>
            <a:r>
              <a:rPr lang="pl-PL" dirty="0"/>
              <a:t>umiejętności posługiwania się komputerem, urządzeniami cyfrowymi </a:t>
            </a:r>
            <a:br>
              <a:rPr lang="pl-PL" dirty="0"/>
            </a:br>
            <a:r>
              <a:rPr lang="pl-PL" dirty="0"/>
              <a:t>i sieciami komputerowymi, </a:t>
            </a:r>
          </a:p>
          <a:p>
            <a:pPr lvl="0" algn="just"/>
            <a:endParaRPr lang="pl-PL" sz="1100" dirty="0"/>
          </a:p>
          <a:p>
            <a:pPr lvl="0" algn="just"/>
            <a:r>
              <a:rPr lang="pl-PL" dirty="0"/>
              <a:t>opis wykształconych kompetencji społecznych oraz poziom przestrzegania prawa i zasad bezpieczeństwa pod katem posługiwania się technologią </a:t>
            </a:r>
            <a:br>
              <a:rPr lang="pl-PL" dirty="0"/>
            </a:br>
            <a:r>
              <a:rPr lang="pl-PL" dirty="0"/>
              <a:t>w sposób odpowiedzialny, z uwzględnieniem swojego zdrowia fizycznego </a:t>
            </a:r>
            <a:br>
              <a:rPr lang="pl-PL" dirty="0"/>
            </a:br>
            <a:r>
              <a:rPr lang="pl-PL" dirty="0"/>
              <a:t>i psychicznego.</a:t>
            </a:r>
          </a:p>
          <a:p>
            <a:pPr marL="0" indent="0" algn="just">
              <a:buNone/>
            </a:pPr>
            <a:endParaRPr lang="pl-PL" sz="1100" dirty="0"/>
          </a:p>
        </p:txBody>
      </p:sp>
    </p:spTree>
    <p:extLst>
      <p:ext uri="{BB962C8B-B14F-4D97-AF65-F5344CB8AC3E}">
        <p14:creationId xmlns:p14="http://schemas.microsoft.com/office/powerpoint/2010/main" val="857294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pPr algn="ctr"/>
            <a:r>
              <a:rPr lang="pl-PL" sz="3600" b="1" dirty="0"/>
              <a:t>Technologie informacyjno-komunikacyjne w pracy dydaktycznej</a:t>
            </a:r>
          </a:p>
        </p:txBody>
      </p:sp>
      <p:sp>
        <p:nvSpPr>
          <p:cNvPr id="3" name="Symbol zastępczy zawartości 2"/>
          <p:cNvSpPr>
            <a:spLocks noGrp="1"/>
          </p:cNvSpPr>
          <p:nvPr>
            <p:ph idx="1"/>
          </p:nvPr>
        </p:nvSpPr>
        <p:spPr/>
        <p:txBody>
          <a:bodyPr>
            <a:normAutofit fontScale="92500" lnSpcReduction="20000"/>
          </a:bodyPr>
          <a:lstStyle/>
          <a:p>
            <a:pPr marL="0" indent="0" algn="just">
              <a:buNone/>
            </a:pPr>
            <a:r>
              <a:rPr lang="pl-PL" dirty="0"/>
              <a:t>Nawet zapisy w podstawie programowej kształcenia ogólnego dla szkół podstawowych określają korzystanie z narzędzi TIK. Czytamy tam m.in.: </a:t>
            </a:r>
          </a:p>
          <a:p>
            <a:pPr marL="0" indent="0" algn="just">
              <a:buNone/>
            </a:pPr>
            <a:endParaRPr lang="pl-PL" dirty="0"/>
          </a:p>
          <a:p>
            <a:pPr marL="0" indent="0" algn="just">
              <a:buNone/>
            </a:pPr>
            <a:r>
              <a:rPr lang="pl-PL" b="1" i="1" dirty="0"/>
              <a:t>„Do najważniejszych umiejętności zdobywanych przez ucznia w trakcie kształcenia ogólnego w szkole podstawowej należą: </a:t>
            </a:r>
          </a:p>
          <a:p>
            <a:pPr marL="0" indent="0" algn="just">
              <a:buNone/>
            </a:pPr>
            <a:r>
              <a:rPr lang="pl-PL" b="1" dirty="0"/>
              <a:t>5) </a:t>
            </a:r>
            <a:r>
              <a:rPr lang="pl-PL" b="1" i="1" dirty="0"/>
              <a:t>umiejętność posługiwania się nowoczesnymi technologiami </a:t>
            </a:r>
            <a:r>
              <a:rPr lang="pl-PL" b="1" i="1" dirty="0" err="1"/>
              <a:t>informacyjno</a:t>
            </a:r>
            <a:r>
              <a:rPr lang="pl-PL" b="1" i="1" dirty="0"/>
              <a:t> - komunikacyjnymi, w tym także dla wyszukiwania i korzystania z informacji” </a:t>
            </a:r>
            <a:r>
              <a:rPr lang="pl-PL" sz="2100" i="1" dirty="0">
                <a:solidFill>
                  <a:srgbClr val="FF0000"/>
                </a:solidFill>
              </a:rPr>
              <a:t>Rozporządzenie Ministra Edukacji Narodowej z dnia 14 lutego 2017 r. w sprawie podstawy programowej wychowania przedszkolnego oraz podstawy programowej kształcenia ogólnego dla szkoły podstawowej, … (Dz.U. 2017 poz. 356) – rozporządzenie weszło w życie z dniem 1 września 2017 r</a:t>
            </a:r>
            <a:endParaRPr lang="pl-PL" sz="2100" dirty="0">
              <a:solidFill>
                <a:srgbClr val="FF0000"/>
              </a:solidFill>
            </a:endParaRPr>
          </a:p>
          <a:p>
            <a:pPr marL="0" indent="0" algn="just">
              <a:buNone/>
            </a:pPr>
            <a:endParaRPr lang="pl-PL" b="1" i="1" dirty="0"/>
          </a:p>
        </p:txBody>
      </p:sp>
    </p:spTree>
    <p:extLst>
      <p:ext uri="{BB962C8B-B14F-4D97-AF65-F5344CB8AC3E}">
        <p14:creationId xmlns:p14="http://schemas.microsoft.com/office/powerpoint/2010/main" val="42280889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67544" y="1412776"/>
            <a:ext cx="8229600" cy="4389120"/>
          </a:xfrm>
        </p:spPr>
        <p:txBody>
          <a:bodyPr>
            <a:normAutofit lnSpcReduction="10000"/>
          </a:bodyPr>
          <a:lstStyle/>
          <a:p>
            <a:pPr marL="0" indent="0" algn="just">
              <a:buNone/>
            </a:pPr>
            <a:r>
              <a:rPr lang="pl-PL" dirty="0"/>
              <a:t>Najważniejszymi umiejętnościami rozwijanymi </a:t>
            </a:r>
            <a:br>
              <a:rPr lang="pl-PL" dirty="0"/>
            </a:br>
            <a:r>
              <a:rPr lang="pl-PL" dirty="0"/>
              <a:t>w ramach kształcenia ogólnego w szkole podstawowej, jest </a:t>
            </a:r>
            <a:r>
              <a:rPr lang="pl-PL" b="1" i="1" dirty="0"/>
              <a:t>„kreatywne rozwiązywanie problemów </a:t>
            </a:r>
            <a:br>
              <a:rPr lang="pl-PL" b="1" i="1" dirty="0"/>
            </a:br>
            <a:r>
              <a:rPr lang="pl-PL" b="1" i="1" dirty="0"/>
              <a:t>z różnych dziedzin ze świadomym wykorzystaniem metod i narzędzi wywodzących się z informatyki, </a:t>
            </a:r>
            <a:br>
              <a:rPr lang="pl-PL" b="1" i="1" dirty="0"/>
            </a:br>
            <a:r>
              <a:rPr lang="pl-PL" b="1" i="1" dirty="0"/>
              <a:t>w tym </a:t>
            </a:r>
            <a:r>
              <a:rPr lang="pl-PL" b="1" i="1"/>
              <a:t>programowanie”. </a:t>
            </a:r>
            <a:r>
              <a:rPr lang="pl-PL" sz="2000" b="1" i="1">
                <a:solidFill>
                  <a:srgbClr val="FF0000"/>
                </a:solidFill>
              </a:rPr>
              <a:t>(pkt. 4 – cele ogólne w szkole podstawowej)</a:t>
            </a:r>
            <a:endParaRPr lang="pl-PL" b="1" i="1" dirty="0">
              <a:solidFill>
                <a:srgbClr val="FF0000"/>
              </a:solidFill>
            </a:endParaRPr>
          </a:p>
          <a:p>
            <a:pPr marL="0" indent="0" algn="just">
              <a:buNone/>
            </a:pPr>
            <a:endParaRPr lang="pl-PL" b="1" i="1" dirty="0"/>
          </a:p>
          <a:p>
            <a:pPr marL="0" indent="0" algn="just">
              <a:buNone/>
            </a:pPr>
            <a:r>
              <a:rPr lang="pl-PL" sz="1800" i="1" dirty="0">
                <a:solidFill>
                  <a:srgbClr val="FF0000"/>
                </a:solidFill>
              </a:rPr>
              <a:t>Rozporządzenie Ministra Edukacji Narodowej z dnia 14 lutego 2017 r. w sprawie podstawy programowej wychowania przedszkolnego oraz podstawy programowej kształcenia ogólnego dla szkoły podstawowej, … (Dz.U. 2017 poz. 356) – rozporządzenie weszło w życie z dniem 1 września 2017 r</a:t>
            </a:r>
            <a:endParaRPr lang="pl-PL" sz="1800" dirty="0">
              <a:solidFill>
                <a:srgbClr val="FF0000"/>
              </a:solidFill>
            </a:endParaRPr>
          </a:p>
          <a:p>
            <a:pPr marL="0" indent="0" algn="just">
              <a:buNone/>
            </a:pPr>
            <a:endParaRPr lang="pl-PL" b="1" i="1" dirty="0"/>
          </a:p>
          <a:p>
            <a:pPr algn="just"/>
            <a:endParaRPr lang="pl-PL" b="1" i="1" dirty="0"/>
          </a:p>
        </p:txBody>
      </p:sp>
    </p:spTree>
    <p:extLst>
      <p:ext uri="{BB962C8B-B14F-4D97-AF65-F5344CB8AC3E}">
        <p14:creationId xmlns:p14="http://schemas.microsoft.com/office/powerpoint/2010/main" val="30255350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67544" y="1340768"/>
            <a:ext cx="8229600" cy="4389120"/>
          </a:xfrm>
        </p:spPr>
        <p:txBody>
          <a:bodyPr>
            <a:normAutofit fontScale="92500" lnSpcReduction="10000"/>
          </a:bodyPr>
          <a:lstStyle/>
          <a:p>
            <a:pPr marL="0" indent="0" algn="just">
              <a:buNone/>
            </a:pPr>
            <a:r>
              <a:rPr lang="pl-PL" dirty="0"/>
              <a:t>Technologie informacyjne i komunikacyjne trzeba wprowadzić do szkół mądrze, aby popychały edukację do przodu, a nie przeszkadzały. Są one potrzebne, aby wspierały uczenie się uczniów, podnosiły skuteczność tego procesu. </a:t>
            </a:r>
          </a:p>
          <a:p>
            <a:pPr marL="0" indent="0" algn="just">
              <a:buNone/>
            </a:pPr>
            <a:endParaRPr lang="pl-PL" dirty="0"/>
          </a:p>
          <a:p>
            <a:pPr marL="0" indent="0" algn="just">
              <a:buNone/>
            </a:pPr>
            <a:r>
              <a:rPr lang="pl-PL" b="1"/>
              <a:t>TIK </a:t>
            </a:r>
            <a:r>
              <a:rPr lang="pl-PL" b="1" dirty="0"/>
              <a:t>rozumie się jako:</a:t>
            </a:r>
            <a:endParaRPr lang="pl-PL" dirty="0"/>
          </a:p>
          <a:p>
            <a:pPr lvl="0" algn="just"/>
            <a:r>
              <a:rPr lang="pl-PL" dirty="0"/>
              <a:t>sprzęt informatyczny i telekomunikacyjny,</a:t>
            </a:r>
          </a:p>
          <a:p>
            <a:pPr lvl="0" algn="just"/>
            <a:r>
              <a:rPr lang="pl-PL" dirty="0"/>
              <a:t>infrastrukturę informatyczną,</a:t>
            </a:r>
          </a:p>
          <a:p>
            <a:pPr lvl="0" algn="just"/>
            <a:r>
              <a:rPr lang="pl-PL" dirty="0"/>
              <a:t>oprogramowanie,</a:t>
            </a:r>
          </a:p>
          <a:p>
            <a:pPr lvl="0" algn="just"/>
            <a:r>
              <a:rPr lang="pl-PL" dirty="0"/>
              <a:t>informatyczne systemy i struktury,</a:t>
            </a:r>
          </a:p>
          <a:p>
            <a:pPr algn="just"/>
            <a:r>
              <a:rPr lang="pl-PL" dirty="0"/>
              <a:t>metody przetwarzania informacji.</a:t>
            </a:r>
          </a:p>
        </p:txBody>
      </p:sp>
    </p:spTree>
    <p:extLst>
      <p:ext uri="{BB962C8B-B14F-4D97-AF65-F5344CB8AC3E}">
        <p14:creationId xmlns:p14="http://schemas.microsoft.com/office/powerpoint/2010/main" val="19978582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67544" y="1196752"/>
            <a:ext cx="8229600" cy="4389120"/>
          </a:xfrm>
        </p:spPr>
        <p:txBody>
          <a:bodyPr>
            <a:normAutofit fontScale="92500" lnSpcReduction="10000"/>
          </a:bodyPr>
          <a:lstStyle/>
          <a:p>
            <a:pPr algn="just"/>
            <a:r>
              <a:rPr lang="pl-PL" b="1" dirty="0"/>
              <a:t>Celem współczesnej szkoły </a:t>
            </a:r>
            <a:r>
              <a:rPr lang="pl-PL" dirty="0"/>
              <a:t>jest kształtowanie u uczniów odpowiedzialności za własny rozwój oraz własną przyszłość. Przed takimi wyzwaniami stoi dziś szkoła, która zaczyna doceniać wagę edukacji mobilnej </a:t>
            </a:r>
            <a:br>
              <a:rPr lang="pl-PL" dirty="0"/>
            </a:br>
            <a:r>
              <a:rPr lang="pl-PL" dirty="0"/>
              <a:t>i medialnej.</a:t>
            </a:r>
          </a:p>
          <a:p>
            <a:pPr marL="0" indent="0" algn="just">
              <a:buNone/>
            </a:pPr>
            <a:endParaRPr lang="pl-PL" dirty="0"/>
          </a:p>
          <a:p>
            <a:pPr algn="just"/>
            <a:r>
              <a:rPr lang="pl-PL" dirty="0"/>
              <a:t>Powinniśmy zatem patrzeć na </a:t>
            </a:r>
            <a:r>
              <a:rPr lang="pl-PL" b="1" dirty="0"/>
              <a:t>fakt dobrego wyposażenia klas w technologie informacyjno-komunikacyjne</a:t>
            </a:r>
            <a:r>
              <a:rPr lang="pl-PL" dirty="0"/>
              <a:t>. Wtedy nauczyciel, który zna te technologie i potrafi się nimi posłużyć, podnosi jakość i efektywność nauczania. Wobec tego stosowanie nowoczesnych technologii TIK jest </a:t>
            </a:r>
            <a:r>
              <a:rPr lang="pl-PL"/>
              <a:t>dziś w </a:t>
            </a:r>
            <a:r>
              <a:rPr lang="pl-PL" dirty="0"/>
              <a:t>szkołach koniecznością</a:t>
            </a:r>
          </a:p>
        </p:txBody>
      </p:sp>
    </p:spTree>
    <p:extLst>
      <p:ext uri="{BB962C8B-B14F-4D97-AF65-F5344CB8AC3E}">
        <p14:creationId xmlns:p14="http://schemas.microsoft.com/office/powerpoint/2010/main" val="26669761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pPr algn="ctr"/>
            <a:r>
              <a:rPr lang="pl-PL" sz="4000" b="1" dirty="0"/>
              <a:t>Nowoczesna technologia w edukacji </a:t>
            </a:r>
          </a:p>
        </p:txBody>
      </p:sp>
      <p:pic>
        <p:nvPicPr>
          <p:cNvPr id="4" name="Obraz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20027" y="2060848"/>
            <a:ext cx="7303945" cy="4564966"/>
          </a:xfrm>
          <a:prstGeom prst="rect">
            <a:avLst/>
          </a:prstGeom>
        </p:spPr>
      </p:pic>
    </p:spTree>
    <p:extLst>
      <p:ext uri="{BB962C8B-B14F-4D97-AF65-F5344CB8AC3E}">
        <p14:creationId xmlns:p14="http://schemas.microsoft.com/office/powerpoint/2010/main" val="13874970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pPr algn="ctr"/>
            <a:r>
              <a:rPr lang="pl-PL" sz="4000" b="1" dirty="0"/>
              <a:t>Gry edukacyjne dla najmłodszych</a:t>
            </a:r>
          </a:p>
        </p:txBody>
      </p:sp>
      <p:sp>
        <p:nvSpPr>
          <p:cNvPr id="5" name="Prostokąt 4"/>
          <p:cNvSpPr/>
          <p:nvPr/>
        </p:nvSpPr>
        <p:spPr>
          <a:xfrm>
            <a:off x="539552" y="2276872"/>
            <a:ext cx="4248472" cy="2862322"/>
          </a:xfrm>
          <a:prstGeom prst="rect">
            <a:avLst/>
          </a:prstGeom>
        </p:spPr>
        <p:txBody>
          <a:bodyPr wrap="square">
            <a:spAutoFit/>
          </a:bodyPr>
          <a:lstStyle/>
          <a:p>
            <a:pPr algn="just"/>
            <a:r>
              <a:rPr lang="pl-PL" sz="2000" dirty="0"/>
              <a:t>Gry przeznaczone dla dzieci w wieku od 3 do 6 lat. Jest to cykl Przygód </a:t>
            </a:r>
            <a:br>
              <a:rPr lang="pl-PL" sz="2000" dirty="0"/>
            </a:br>
            <a:r>
              <a:rPr lang="pl-PL" sz="2000" dirty="0"/>
              <a:t>z </a:t>
            </a:r>
            <a:r>
              <a:rPr lang="pl-PL" sz="2000" dirty="0" err="1"/>
              <a:t>Reksiem</a:t>
            </a:r>
            <a:r>
              <a:rPr lang="pl-PL" sz="2000" dirty="0"/>
              <a:t> w roli głównej. Podczas licznych zadań i zabaw dzieci zdobywają i rozwijają niezbędne umiejętności, jak spostrzegawczość, logiczne myślenie czy rozpoznawanie kształtów </a:t>
            </a:r>
            <a:br>
              <a:rPr lang="pl-PL" sz="2000" dirty="0"/>
            </a:br>
            <a:r>
              <a:rPr lang="pl-PL" sz="2000" dirty="0"/>
              <a:t>i kolorów oraz wiele innych.</a:t>
            </a:r>
          </a:p>
        </p:txBody>
      </p:sp>
      <p:pic>
        <p:nvPicPr>
          <p:cNvPr id="6" name="Obraz 5" descr="indeks.jpg"/>
          <p:cNvPicPr>
            <a:picLocks noChangeAspect="1"/>
          </p:cNvPicPr>
          <p:nvPr/>
        </p:nvPicPr>
        <p:blipFill>
          <a:blip r:embed="rId2" cstate="print"/>
          <a:stretch>
            <a:fillRect/>
          </a:stretch>
        </p:blipFill>
        <p:spPr>
          <a:xfrm>
            <a:off x="5796136" y="2060848"/>
            <a:ext cx="2913112" cy="4180316"/>
          </a:xfrm>
          <a:prstGeom prst="rect">
            <a:avLst/>
          </a:prstGeom>
        </p:spPr>
      </p:pic>
    </p:spTree>
    <p:extLst>
      <p:ext uri="{BB962C8B-B14F-4D97-AF65-F5344CB8AC3E}">
        <p14:creationId xmlns:p14="http://schemas.microsoft.com/office/powerpoint/2010/main" val="24248657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64704"/>
            <a:ext cx="8229600" cy="650336"/>
          </a:xfrm>
        </p:spPr>
        <p:txBody>
          <a:bodyPr>
            <a:noAutofit/>
          </a:bodyPr>
          <a:lstStyle/>
          <a:p>
            <a:r>
              <a:rPr lang="pl-PL" sz="4000" b="1" dirty="0"/>
              <a:t>Interaktywne tablice oraz przystawki</a:t>
            </a:r>
          </a:p>
        </p:txBody>
      </p:sp>
      <p:pic>
        <p:nvPicPr>
          <p:cNvPr id="4" name="Obraz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1515" y="2780928"/>
            <a:ext cx="3861021" cy="3600402"/>
          </a:xfrm>
          <a:prstGeom prst="rect">
            <a:avLst/>
          </a:prstGeom>
        </p:spPr>
      </p:pic>
      <p:sp>
        <p:nvSpPr>
          <p:cNvPr id="5" name="Prostokąt 4"/>
          <p:cNvSpPr/>
          <p:nvPr/>
        </p:nvSpPr>
        <p:spPr>
          <a:xfrm>
            <a:off x="4300867" y="1988840"/>
            <a:ext cx="4572000" cy="4124206"/>
          </a:xfrm>
          <a:prstGeom prst="rect">
            <a:avLst/>
          </a:prstGeom>
        </p:spPr>
        <p:txBody>
          <a:bodyPr>
            <a:spAutoFit/>
          </a:bodyPr>
          <a:lstStyle/>
          <a:p>
            <a:pPr algn="just"/>
            <a:r>
              <a:rPr lang="pl-PL" sz="2800" b="1" dirty="0"/>
              <a:t>Tablice interaktywne </a:t>
            </a:r>
            <a:br>
              <a:rPr lang="pl-PL" sz="2800" b="1" dirty="0"/>
            </a:br>
            <a:r>
              <a:rPr lang="pl-PL" dirty="0"/>
              <a:t>można porównać do wielkiego monitora, który reaguje na dotyk. W zależności od technologii, w której tablice interaktywne  zostały wykonane, można używać specjalnego pióra, dowolnego przedmiotu lub dłoni. Użytkownik korzystający z tablicy interaktywnej może za jej pomocą obsługiwać dowolny program </a:t>
            </a:r>
            <a:br>
              <a:rPr lang="pl-PL" dirty="0"/>
            </a:br>
            <a:r>
              <a:rPr lang="pl-PL" dirty="0"/>
              <a:t>w komputerze. Tablice interaktywne zazwyczaj posiadają własne oprogramowaniem, które umożliwia przygotowanie zasobów do wykorzystania podczas wykładu, lekcji czy prezentacji.</a:t>
            </a:r>
          </a:p>
        </p:txBody>
      </p:sp>
    </p:spTree>
    <p:extLst>
      <p:ext uri="{BB962C8B-B14F-4D97-AF65-F5344CB8AC3E}">
        <p14:creationId xmlns:p14="http://schemas.microsoft.com/office/powerpoint/2010/main" val="8836476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64704"/>
            <a:ext cx="8229600" cy="650336"/>
          </a:xfrm>
        </p:spPr>
        <p:txBody>
          <a:bodyPr>
            <a:noAutofit/>
          </a:bodyPr>
          <a:lstStyle/>
          <a:p>
            <a:r>
              <a:rPr lang="pl-PL" sz="4000" b="1" dirty="0"/>
              <a:t>Interaktywne tablice oraz przystawki</a:t>
            </a:r>
          </a:p>
        </p:txBody>
      </p:sp>
      <p:sp>
        <p:nvSpPr>
          <p:cNvPr id="5" name="Prostokąt 4"/>
          <p:cNvSpPr/>
          <p:nvPr/>
        </p:nvSpPr>
        <p:spPr>
          <a:xfrm>
            <a:off x="457200" y="4677283"/>
            <a:ext cx="8415667" cy="1631216"/>
          </a:xfrm>
          <a:prstGeom prst="rect">
            <a:avLst/>
          </a:prstGeom>
        </p:spPr>
        <p:txBody>
          <a:bodyPr wrap="square">
            <a:spAutoFit/>
          </a:bodyPr>
          <a:lstStyle/>
          <a:p>
            <a:pPr algn="just"/>
            <a:r>
              <a:rPr lang="pl-PL" sz="2800" b="1" dirty="0"/>
              <a:t>Przystawki interaktywne </a:t>
            </a:r>
            <a:r>
              <a:rPr lang="pl-PL" dirty="0"/>
              <a:t>niewielkie urządzenie umożliwiające zamianę w tablicę interaktywną dowolną powierzchnię płaską, np. ścianę lub tablicę magnetyczną za pomocą technologii podczerwieni i ultradźwięków. Jest to tańsza alternatywa do tablic interaktywnych. Cechuje je duża mobilność, łatwość </a:t>
            </a:r>
            <a:br>
              <a:rPr lang="pl-PL" dirty="0"/>
            </a:br>
            <a:r>
              <a:rPr lang="pl-PL" dirty="0"/>
              <a:t>w montażu jak i prostota obsługi.</a:t>
            </a:r>
          </a:p>
        </p:txBody>
      </p:sp>
      <p:pic>
        <p:nvPicPr>
          <p:cNvPr id="3" name="Obraz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835696" y="1780935"/>
            <a:ext cx="5184495" cy="2878056"/>
          </a:xfrm>
          <a:prstGeom prst="rect">
            <a:avLst/>
          </a:prstGeom>
        </p:spPr>
      </p:pic>
    </p:spTree>
    <p:extLst>
      <p:ext uri="{BB962C8B-B14F-4D97-AF65-F5344CB8AC3E}">
        <p14:creationId xmlns:p14="http://schemas.microsoft.com/office/powerpoint/2010/main" val="14013735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51521" y="764704"/>
            <a:ext cx="8621346" cy="650336"/>
          </a:xfrm>
        </p:spPr>
        <p:txBody>
          <a:bodyPr>
            <a:noAutofit/>
          </a:bodyPr>
          <a:lstStyle/>
          <a:p>
            <a:pPr algn="ctr"/>
            <a:r>
              <a:rPr lang="pl-PL" sz="4000" b="1" dirty="0"/>
              <a:t>Tablety i urządzenia telekomunikacyjne</a:t>
            </a:r>
          </a:p>
        </p:txBody>
      </p:sp>
      <p:sp>
        <p:nvSpPr>
          <p:cNvPr id="5" name="Prostokąt 4"/>
          <p:cNvSpPr/>
          <p:nvPr/>
        </p:nvSpPr>
        <p:spPr>
          <a:xfrm>
            <a:off x="397171" y="5085184"/>
            <a:ext cx="8415667" cy="1077218"/>
          </a:xfrm>
          <a:prstGeom prst="rect">
            <a:avLst/>
          </a:prstGeom>
        </p:spPr>
        <p:txBody>
          <a:bodyPr wrap="square">
            <a:spAutoFit/>
          </a:bodyPr>
          <a:lstStyle/>
          <a:p>
            <a:pPr algn="just"/>
            <a:r>
              <a:rPr lang="pl-PL" sz="2800" b="1" dirty="0"/>
              <a:t>Tablety, smartfony, iPhony </a:t>
            </a:r>
            <a:r>
              <a:rPr lang="pl-PL" dirty="0"/>
              <a:t>są urządzeniami,  które znalazły zastosowanie w nauce programowania. Wystarczy zainstalować na nich odpowiednią aplikację do nauki, np. </a:t>
            </a:r>
            <a:r>
              <a:rPr lang="pl-PL" dirty="0" err="1"/>
              <a:t>Scottie</a:t>
            </a:r>
            <a:r>
              <a:rPr lang="pl-PL" dirty="0"/>
              <a:t> Go!.</a:t>
            </a:r>
          </a:p>
        </p:txBody>
      </p:sp>
      <p:pic>
        <p:nvPicPr>
          <p:cNvPr id="3" name="Obraz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56695" y="1761437"/>
            <a:ext cx="3916172" cy="3169444"/>
          </a:xfrm>
          <a:prstGeom prst="rect">
            <a:avLst/>
          </a:prstGeom>
        </p:spPr>
      </p:pic>
      <p:pic>
        <p:nvPicPr>
          <p:cNvPr id="4" name="Obraz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4159" y="1792315"/>
            <a:ext cx="4570727" cy="3138566"/>
          </a:xfrm>
          <a:prstGeom prst="rect">
            <a:avLst/>
          </a:prstGeom>
        </p:spPr>
      </p:pic>
    </p:spTree>
    <p:extLst>
      <p:ext uri="{BB962C8B-B14F-4D97-AF65-F5344CB8AC3E}">
        <p14:creationId xmlns:p14="http://schemas.microsoft.com/office/powerpoint/2010/main" val="34416791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3528" y="599820"/>
            <a:ext cx="8568952" cy="715120"/>
          </a:xfrm>
        </p:spPr>
        <p:txBody>
          <a:bodyPr>
            <a:noAutofit/>
          </a:bodyPr>
          <a:lstStyle/>
          <a:p>
            <a:pPr algn="ctr"/>
            <a:r>
              <a:rPr lang="pl-PL" sz="3600" b="1" dirty="0" err="1"/>
              <a:t>ScottieGo</a:t>
            </a:r>
            <a:r>
              <a:rPr lang="pl-PL" sz="3600" b="1" dirty="0"/>
              <a:t> – gra do nauki programowania</a:t>
            </a:r>
          </a:p>
        </p:txBody>
      </p:sp>
      <p:pic>
        <p:nvPicPr>
          <p:cNvPr id="4" name="Obraz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6386" y="2802299"/>
            <a:ext cx="2577721" cy="1901598"/>
          </a:xfrm>
          <a:prstGeom prst="rect">
            <a:avLst/>
          </a:prstGeom>
        </p:spPr>
      </p:pic>
      <p:sp>
        <p:nvSpPr>
          <p:cNvPr id="5" name="Prostokąt 4"/>
          <p:cNvSpPr/>
          <p:nvPr/>
        </p:nvSpPr>
        <p:spPr>
          <a:xfrm>
            <a:off x="2734107" y="6217464"/>
            <a:ext cx="5954639" cy="369332"/>
          </a:xfrm>
          <a:prstGeom prst="rect">
            <a:avLst/>
          </a:prstGeom>
        </p:spPr>
        <p:txBody>
          <a:bodyPr wrap="square">
            <a:spAutoFit/>
          </a:bodyPr>
          <a:lstStyle/>
          <a:p>
            <a:r>
              <a:rPr lang="pl-PL" b="1" dirty="0">
                <a:hlinkClick r:id="rId3"/>
              </a:rPr>
              <a:t>https://www.youtube.com/watch?v=wwDw56GEilE</a:t>
            </a:r>
            <a:r>
              <a:rPr lang="pl-PL" b="1" dirty="0"/>
              <a:t> </a:t>
            </a:r>
          </a:p>
        </p:txBody>
      </p:sp>
      <p:sp>
        <p:nvSpPr>
          <p:cNvPr id="6" name="Prostokąt 5"/>
          <p:cNvSpPr/>
          <p:nvPr/>
        </p:nvSpPr>
        <p:spPr>
          <a:xfrm>
            <a:off x="376904" y="1577075"/>
            <a:ext cx="8365218" cy="923330"/>
          </a:xfrm>
          <a:prstGeom prst="rect">
            <a:avLst/>
          </a:prstGeom>
        </p:spPr>
        <p:txBody>
          <a:bodyPr wrap="square">
            <a:spAutoFit/>
          </a:bodyPr>
          <a:lstStyle/>
          <a:p>
            <a:pPr algn="just"/>
            <a:r>
              <a:rPr lang="pl-PL" dirty="0"/>
              <a:t>Gra planszowa </a:t>
            </a:r>
            <a:r>
              <a:rPr lang="pl-PL" dirty="0" err="1"/>
              <a:t>Scottie</a:t>
            </a:r>
            <a:r>
              <a:rPr lang="pl-PL" dirty="0"/>
              <a:t> Go!, czyli innowacyjne połączenie gry planszowej i gry mobilnej, które uczy programowania i rozwiązywania problemów. Jej celem jest nauka programowania.</a:t>
            </a:r>
          </a:p>
        </p:txBody>
      </p:sp>
      <p:sp>
        <p:nvSpPr>
          <p:cNvPr id="8" name="Prostokąt 7"/>
          <p:cNvSpPr/>
          <p:nvPr/>
        </p:nvSpPr>
        <p:spPr>
          <a:xfrm>
            <a:off x="352680" y="4879114"/>
            <a:ext cx="8365218" cy="1200329"/>
          </a:xfrm>
          <a:prstGeom prst="rect">
            <a:avLst/>
          </a:prstGeom>
        </p:spPr>
        <p:txBody>
          <a:bodyPr wrap="square">
            <a:spAutoFit/>
          </a:bodyPr>
          <a:lstStyle/>
          <a:p>
            <a:pPr algn="just"/>
            <a:r>
              <a:rPr lang="pl-PL" dirty="0"/>
              <a:t>Jest połączeniem realnych, kartonowych klocków służących do pisania przez graczy programów oraz aplikacji, która pozwala zeskanować (zrobić zdjęcie tabletem lub telefonem) te programy i przekształcić je na ruch i zachowanie </a:t>
            </a:r>
            <a:r>
              <a:rPr lang="pl-PL" dirty="0" err="1"/>
              <a:t>Scottie’go</a:t>
            </a:r>
            <a:r>
              <a:rPr lang="pl-PL" dirty="0"/>
              <a:t> oraz poznanych w grze innych bohaterów. </a:t>
            </a:r>
          </a:p>
        </p:txBody>
      </p:sp>
      <p:pic>
        <p:nvPicPr>
          <p:cNvPr id="10" name="Obraz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34107" y="2318978"/>
            <a:ext cx="6409893" cy="2686813"/>
          </a:xfrm>
          <a:prstGeom prst="rect">
            <a:avLst/>
          </a:prstGeom>
        </p:spPr>
      </p:pic>
    </p:spTree>
    <p:extLst>
      <p:ext uri="{BB962C8B-B14F-4D97-AF65-F5344CB8AC3E}">
        <p14:creationId xmlns:p14="http://schemas.microsoft.com/office/powerpoint/2010/main" val="515946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548680"/>
            <a:ext cx="8229600" cy="1143000"/>
          </a:xfrm>
        </p:spPr>
        <p:txBody>
          <a:bodyPr>
            <a:noAutofit/>
          </a:bodyPr>
          <a:lstStyle/>
          <a:p>
            <a:pPr algn="ctr"/>
            <a:r>
              <a:rPr lang="pl-PL" sz="3200" b="1" dirty="0"/>
              <a:t>Zalecane warunki i sposób realizacji projektu </a:t>
            </a:r>
            <a:br>
              <a:rPr lang="pl-PL" sz="3200" b="1" dirty="0"/>
            </a:br>
            <a:r>
              <a:rPr lang="pl-PL" sz="3200" b="1" dirty="0"/>
              <a:t>na I </a:t>
            </a:r>
            <a:r>
              <a:rPr lang="pl-PL" sz="3200" b="1" dirty="0" err="1"/>
              <a:t>i</a:t>
            </a:r>
            <a:r>
              <a:rPr lang="pl-PL" sz="3200" b="1" dirty="0"/>
              <a:t> II etapie szkolenia</a:t>
            </a:r>
          </a:p>
        </p:txBody>
      </p:sp>
      <p:sp>
        <p:nvSpPr>
          <p:cNvPr id="3" name="Symbol zastępczy zawartości 2"/>
          <p:cNvSpPr>
            <a:spLocks noGrp="1"/>
          </p:cNvSpPr>
          <p:nvPr>
            <p:ph idx="1"/>
          </p:nvPr>
        </p:nvSpPr>
        <p:spPr>
          <a:xfrm>
            <a:off x="251520" y="1691680"/>
            <a:ext cx="8640960" cy="4977680"/>
          </a:xfrm>
        </p:spPr>
        <p:txBody>
          <a:bodyPr>
            <a:normAutofit fontScale="85000" lnSpcReduction="20000"/>
          </a:bodyPr>
          <a:lstStyle/>
          <a:p>
            <a:r>
              <a:rPr lang="pl-PL" b="1" dirty="0"/>
              <a:t>I ETAP</a:t>
            </a:r>
            <a:endParaRPr lang="pl-PL" dirty="0"/>
          </a:p>
          <a:p>
            <a:pPr marL="0" indent="0" algn="just">
              <a:buNone/>
            </a:pPr>
            <a:r>
              <a:rPr lang="pl-PL" dirty="0"/>
              <a:t>Na I etapie szkolenia kompetencji cyfrowych dla nauczycieli edukacji wczesnoszkolnej uczestnicy poznają nieformalne znaczenie wybranych pojęć związanych z informatyką. Zajęcia mają pobudzić ich do kreatywnego działania i poszukiwania rozwiązań stawianych im problemów. Tymi pojęciami są m.in.: </a:t>
            </a:r>
            <a:r>
              <a:rPr lang="pl-PL" b="1" i="1" dirty="0"/>
              <a:t>sekwencja zdarzeń, logiczny porządek zdarzeń, czynności i obiektów, polecenie, plan działania (algorytm)</a:t>
            </a:r>
            <a:r>
              <a:rPr lang="pl-PL" b="1" dirty="0"/>
              <a:t>.</a:t>
            </a:r>
            <a:r>
              <a:rPr lang="pl-PL" dirty="0"/>
              <a:t> Zajęcia warsztatowe mają uświadomić nauczycielom, że pojęcia informatyczne mogą być kształtowane również bez pomocy komputera, które dają początek myślenia algorytmicznego, wspomagany wizualizacją działań algorytmicznych. Kolejnym etapem poszerzania kompetencji nauczycieli jest posługiwanie się komputerem w korelacji z pozostałymi obszarami edukacji oraz rozwijanie myślenia </a:t>
            </a:r>
            <a:r>
              <a:rPr lang="pl-PL" dirty="0" err="1"/>
              <a:t>komputacyjnego</a:t>
            </a:r>
            <a:r>
              <a:rPr lang="pl-PL" dirty="0"/>
              <a:t>. Należy zadbać o to, aby w sali szkoleniowej były zestawy komputerowe z odpowiednim oprogramowaniem, dowolną przeglądarką i z dostępem do Internetu dla każdego uczestnika. </a:t>
            </a:r>
          </a:p>
        </p:txBody>
      </p:sp>
    </p:spTree>
    <p:extLst>
      <p:ext uri="{BB962C8B-B14F-4D97-AF65-F5344CB8AC3E}">
        <p14:creationId xmlns:p14="http://schemas.microsoft.com/office/powerpoint/2010/main" val="22310445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pPr algn="ctr"/>
            <a:r>
              <a:rPr lang="pl-PL" dirty="0"/>
              <a:t>OZOBOT - </a:t>
            </a:r>
            <a:r>
              <a:rPr lang="pl-PL" b="1" dirty="0"/>
              <a:t>mały sprytny robot do nauki programowania</a:t>
            </a:r>
            <a:endParaRPr lang="pl-PL" dirty="0"/>
          </a:p>
        </p:txBody>
      </p:sp>
      <p:sp>
        <p:nvSpPr>
          <p:cNvPr id="3" name="Symbol zastępczy zawartości 2"/>
          <p:cNvSpPr>
            <a:spLocks noGrp="1"/>
          </p:cNvSpPr>
          <p:nvPr>
            <p:ph idx="1"/>
          </p:nvPr>
        </p:nvSpPr>
        <p:spPr>
          <a:xfrm>
            <a:off x="179512" y="5141560"/>
            <a:ext cx="8229600" cy="1383784"/>
          </a:xfrm>
        </p:spPr>
        <p:txBody>
          <a:bodyPr>
            <a:normAutofit fontScale="62500" lnSpcReduction="20000"/>
          </a:bodyPr>
          <a:lstStyle/>
          <a:p>
            <a:r>
              <a:rPr lang="pl-PL" sz="2400" b="1">
                <a:hlinkClick r:id="rId2"/>
              </a:rPr>
              <a:t>https://www.youtube.com/watch?v=TmVUxkxe4UI</a:t>
            </a:r>
            <a:endParaRPr lang="pl-PL" sz="2400" b="1"/>
          </a:p>
          <a:p>
            <a:r>
              <a:rPr lang="pl-PL" sz="2400" b="1">
                <a:hlinkClick r:id="rId3"/>
              </a:rPr>
              <a:t>https://www.youtube.com/watch?v=Vp53mkFuJs0</a:t>
            </a:r>
            <a:r>
              <a:rPr lang="pl-PL" sz="2400" b="1"/>
              <a:t> – lekcja</a:t>
            </a:r>
          </a:p>
          <a:p>
            <a:r>
              <a:rPr lang="pl-PL" sz="2400" b="1">
                <a:hlinkClick r:id="rId4"/>
              </a:rPr>
              <a:t>https://www.youtube.com/watch?v=TXS2SLSpLhw</a:t>
            </a:r>
            <a:r>
              <a:rPr lang="pl-PL" sz="2400" b="1"/>
              <a:t> – zajęcia w kl. I-III</a:t>
            </a:r>
          </a:p>
          <a:p>
            <a:r>
              <a:rPr lang="pl-PL" sz="2400" b="1">
                <a:hlinkClick r:id="rId5"/>
              </a:rPr>
              <a:t>https://www.youtube.com/watch?v=YESq0abFfYU</a:t>
            </a:r>
            <a:r>
              <a:rPr lang="pl-PL" sz="2400" b="1"/>
              <a:t> – zabawy ozobotami</a:t>
            </a:r>
          </a:p>
          <a:p>
            <a:r>
              <a:rPr lang="pl-PL" sz="2400" b="1">
                <a:hlinkClick r:id="rId6"/>
              </a:rPr>
              <a:t>https://www.youtube.com/watch?v=iQ4Obj7hVj8utube.com/watch?v=L_v3KTyoX6k</a:t>
            </a:r>
            <a:r>
              <a:rPr lang="pl-PL" sz="2400" b="1"/>
              <a:t> - wideoporadnik</a:t>
            </a:r>
            <a:endParaRPr lang="pl-PL" sz="2400" b="1" dirty="0"/>
          </a:p>
        </p:txBody>
      </p:sp>
      <p:pic>
        <p:nvPicPr>
          <p:cNvPr id="2050" name="Picture 2" descr="Znalezione obrazy dla zapytania OZOBOTY"/>
          <p:cNvPicPr>
            <a:picLocks noChangeAspect="1" noChangeArrowheads="1"/>
          </p:cNvPicPr>
          <p:nvPr/>
        </p:nvPicPr>
        <p:blipFill>
          <a:blip r:embed="rId7" cstate="print"/>
          <a:srcRect/>
          <a:stretch>
            <a:fillRect/>
          </a:stretch>
        </p:blipFill>
        <p:spPr bwMode="auto">
          <a:xfrm>
            <a:off x="3924300" y="1869346"/>
            <a:ext cx="4762500" cy="3143250"/>
          </a:xfrm>
          <a:prstGeom prst="rect">
            <a:avLst/>
          </a:prstGeom>
          <a:noFill/>
        </p:spPr>
      </p:pic>
      <p:sp>
        <p:nvSpPr>
          <p:cNvPr id="4" name="Prostokąt 3"/>
          <p:cNvSpPr/>
          <p:nvPr/>
        </p:nvSpPr>
        <p:spPr>
          <a:xfrm>
            <a:off x="389104" y="1988008"/>
            <a:ext cx="3312368" cy="2862322"/>
          </a:xfrm>
          <a:prstGeom prst="rect">
            <a:avLst/>
          </a:prstGeom>
        </p:spPr>
        <p:txBody>
          <a:bodyPr wrap="square">
            <a:spAutoFit/>
          </a:bodyPr>
          <a:lstStyle/>
          <a:p>
            <a:pPr algn="just"/>
            <a:r>
              <a:rPr lang="pl-PL" sz="2000" b="1" dirty="0" err="1"/>
              <a:t>Ozobot</a:t>
            </a:r>
            <a:r>
              <a:rPr lang="pl-PL" sz="1600" dirty="0"/>
              <a:t> jest niewielkim </a:t>
            </a:r>
            <a:br>
              <a:rPr lang="pl-PL" sz="1600" dirty="0"/>
            </a:br>
            <a:r>
              <a:rPr lang="pl-PL" sz="1600" dirty="0"/>
              <a:t>i niepozornym robotem, który porusza się samodzielnie. Wystarczy tylko narysować trasę, przy tym urządzenie potrafi się poruszać zarówno po zwykłym papierze, jak po ekranie </a:t>
            </a:r>
            <a:r>
              <a:rPr lang="pl-PL" sz="1600" dirty="0" err="1"/>
              <a:t>smartfona</a:t>
            </a:r>
            <a:r>
              <a:rPr lang="pl-PL" sz="1600" dirty="0"/>
              <a:t> lub tabletu. Dzięki temu gadżet można wykorzystać do prostych gier i zabaw ze znajomymi lub dziećmi.</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27957" y="698923"/>
            <a:ext cx="8229600" cy="578328"/>
          </a:xfrm>
        </p:spPr>
        <p:txBody>
          <a:bodyPr>
            <a:noAutofit/>
          </a:bodyPr>
          <a:lstStyle/>
          <a:p>
            <a:pPr algn="ctr"/>
            <a:r>
              <a:rPr lang="pl-PL" sz="3200" b="1" dirty="0"/>
              <a:t>Robotyka Lego </a:t>
            </a:r>
            <a:r>
              <a:rPr lang="pl-PL" sz="3200" b="1" dirty="0" err="1"/>
              <a:t>WeDo</a:t>
            </a:r>
            <a:r>
              <a:rPr lang="pl-PL" sz="3200" b="1" dirty="0"/>
              <a:t> 2.0 - robot naukowy Milo</a:t>
            </a:r>
            <a:endParaRPr lang="pl-PL" sz="3200" dirty="0"/>
          </a:p>
        </p:txBody>
      </p:sp>
      <p:pic>
        <p:nvPicPr>
          <p:cNvPr id="1026" name="Picture 2"/>
          <p:cNvPicPr>
            <a:picLocks noGrp="1" noChangeAspect="1" noChangeArrowheads="1"/>
          </p:cNvPicPr>
          <p:nvPr>
            <p:ph idx="1"/>
          </p:nvPr>
        </p:nvPicPr>
        <p:blipFill rotWithShape="1">
          <a:blip r:embed="rId2" cstate="screen">
            <a:extLst>
              <a:ext uri="{28A0092B-C50C-407E-A947-70E740481C1C}">
                <a14:useLocalDpi xmlns:a14="http://schemas.microsoft.com/office/drawing/2010/main"/>
              </a:ext>
            </a:extLst>
          </a:blip>
          <a:srcRect/>
          <a:stretch/>
        </p:blipFill>
        <p:spPr bwMode="auto">
          <a:xfrm>
            <a:off x="573795" y="4147331"/>
            <a:ext cx="3968962" cy="2089981"/>
          </a:xfrm>
          <a:prstGeom prst="rect">
            <a:avLst/>
          </a:prstGeom>
          <a:noFill/>
          <a:ln w="9525">
            <a:noFill/>
            <a:miter lim="800000"/>
            <a:headEnd/>
            <a:tailEnd/>
          </a:ln>
        </p:spPr>
      </p:pic>
      <p:sp>
        <p:nvSpPr>
          <p:cNvPr id="5" name="Prostokąt 4"/>
          <p:cNvSpPr/>
          <p:nvPr/>
        </p:nvSpPr>
        <p:spPr>
          <a:xfrm>
            <a:off x="1259632" y="6237312"/>
            <a:ext cx="6264696" cy="400110"/>
          </a:xfrm>
          <a:prstGeom prst="rect">
            <a:avLst/>
          </a:prstGeom>
        </p:spPr>
        <p:txBody>
          <a:bodyPr wrap="square">
            <a:spAutoFit/>
          </a:bodyPr>
          <a:lstStyle/>
          <a:p>
            <a:r>
              <a:rPr lang="pl-PL" sz="2000" b="1" dirty="0">
                <a:hlinkClick r:id="rId3"/>
              </a:rPr>
              <a:t>https://www.youtube.com/watch?v=VMKTcGqqlek</a:t>
            </a:r>
            <a:r>
              <a:rPr lang="pl-PL" sz="2000" b="1" dirty="0"/>
              <a:t> </a:t>
            </a:r>
          </a:p>
        </p:txBody>
      </p:sp>
      <p:sp>
        <p:nvSpPr>
          <p:cNvPr id="3" name="Prostokąt 2"/>
          <p:cNvSpPr/>
          <p:nvPr/>
        </p:nvSpPr>
        <p:spPr>
          <a:xfrm>
            <a:off x="459022" y="1671180"/>
            <a:ext cx="8364308" cy="2862322"/>
          </a:xfrm>
          <a:prstGeom prst="rect">
            <a:avLst/>
          </a:prstGeom>
        </p:spPr>
        <p:txBody>
          <a:bodyPr wrap="square">
            <a:spAutoFit/>
          </a:bodyPr>
          <a:lstStyle/>
          <a:p>
            <a:pPr algn="just"/>
            <a:r>
              <a:rPr lang="pl-PL" dirty="0"/>
              <a:t>Robotyka Lego </a:t>
            </a:r>
            <a:r>
              <a:rPr lang="pl-PL" dirty="0" err="1"/>
              <a:t>WeDo</a:t>
            </a:r>
            <a:r>
              <a:rPr lang="pl-PL" dirty="0"/>
              <a:t> 2.0. to </a:t>
            </a:r>
            <a:r>
              <a:rPr lang="pl-PL" b="1" dirty="0"/>
              <a:t>najlepsza propozycja dla najmłodszych</a:t>
            </a:r>
            <a:r>
              <a:rPr lang="pl-PL" dirty="0"/>
              <a:t>, rozpoczynających przygodę z cyberświatem robotów </a:t>
            </a:r>
            <a:r>
              <a:rPr lang="pl-PL"/>
              <a:t>i programowaniem.</a:t>
            </a:r>
            <a:endParaRPr lang="pl-PL" dirty="0"/>
          </a:p>
          <a:p>
            <a:pPr algn="just"/>
            <a:br>
              <a:rPr lang="pl-PL" dirty="0"/>
            </a:br>
            <a:r>
              <a:rPr lang="pl-PL" dirty="0"/>
              <a:t>Na zajęciach dzieci </a:t>
            </a:r>
            <a:r>
              <a:rPr lang="pl-PL" b="1" dirty="0"/>
              <a:t>odkrywają tajniki budowania i działania robotów</a:t>
            </a:r>
            <a:r>
              <a:rPr lang="pl-PL" dirty="0"/>
              <a:t>, poznają komponenty wykorzystywane do ich budowy, piszą  samodzielnie programy sterujące, uczą się fachowych pojęć, przeprowadzają eksperymenty i wyciągają naukowe wnioski.</a:t>
            </a:r>
          </a:p>
          <a:p>
            <a:pPr algn="just"/>
            <a:r>
              <a:rPr lang="pl-PL" dirty="0"/>
              <a:t>Jednym słowem </a:t>
            </a:r>
            <a:r>
              <a:rPr lang="pl-PL" b="1" dirty="0"/>
              <a:t>uczą się i dobrze bawią jednocześnie.</a:t>
            </a:r>
          </a:p>
          <a:p>
            <a:pPr algn="just"/>
            <a:br>
              <a:rPr lang="pl-PL" dirty="0"/>
            </a:br>
            <a:endParaRPr lang="pl-PL" dirty="0"/>
          </a:p>
        </p:txBody>
      </p:sp>
      <p:sp>
        <p:nvSpPr>
          <p:cNvPr id="4" name="Prostokąt 3"/>
          <p:cNvSpPr/>
          <p:nvPr/>
        </p:nvSpPr>
        <p:spPr>
          <a:xfrm>
            <a:off x="4657530" y="4112264"/>
            <a:ext cx="4165800" cy="1477328"/>
          </a:xfrm>
          <a:prstGeom prst="rect">
            <a:avLst/>
          </a:prstGeom>
        </p:spPr>
        <p:txBody>
          <a:bodyPr wrap="square">
            <a:spAutoFit/>
          </a:bodyPr>
          <a:lstStyle/>
          <a:p>
            <a:pPr algn="just"/>
            <a:r>
              <a:rPr lang="pl-PL" dirty="0"/>
              <a:t>Zajęcia ukierunkowane są na rozbudzanie ciekawości dziecięcej oraz rozwój umiejętności przydatnych </a:t>
            </a:r>
            <a:br>
              <a:rPr lang="pl-PL" dirty="0"/>
            </a:br>
            <a:r>
              <a:rPr lang="pl-PL" dirty="0"/>
              <a:t>w </a:t>
            </a:r>
            <a:r>
              <a:rPr lang="pl-PL" b="1" dirty="0"/>
              <a:t>nauce, inżynierii, technice </a:t>
            </a:r>
            <a:br>
              <a:rPr lang="pl-PL" b="1" dirty="0"/>
            </a:br>
            <a:r>
              <a:rPr lang="pl-PL" b="1" dirty="0"/>
              <a:t>i programowaniu</a:t>
            </a:r>
            <a:r>
              <a:rPr lang="pl-PL" dirty="0"/>
              <a: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51520" y="1052736"/>
            <a:ext cx="8687393" cy="648072"/>
          </a:xfrm>
        </p:spPr>
        <p:txBody>
          <a:bodyPr>
            <a:noAutofit/>
          </a:bodyPr>
          <a:lstStyle/>
          <a:p>
            <a:pPr algn="ctr"/>
            <a:r>
              <a:rPr lang="pl-PL" sz="3600" b="1" dirty="0"/>
              <a:t>Dywany interaktywne, </a:t>
            </a:r>
            <a:br>
              <a:rPr lang="pl-PL" sz="3600" b="1" dirty="0"/>
            </a:br>
            <a:r>
              <a:rPr lang="pl-PL" sz="3600" b="1" dirty="0"/>
              <a:t>zwane inaczej „magicznymi”</a:t>
            </a:r>
          </a:p>
        </p:txBody>
      </p:sp>
      <p:sp>
        <p:nvSpPr>
          <p:cNvPr id="1029" name="Rectangle 5"/>
          <p:cNvSpPr>
            <a:spLocks noChangeArrowheads="1"/>
          </p:cNvSpPr>
          <p:nvPr/>
        </p:nvSpPr>
        <p:spPr bwMode="auto">
          <a:xfrm>
            <a:off x="323528" y="1798185"/>
            <a:ext cx="8424936" cy="46782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b="1" i="0" u="none" strike="noStrike" cap="none" normalizeH="0" baseline="0" dirty="0">
              <a:ln>
                <a:noFill/>
              </a:ln>
              <a:solidFill>
                <a:schemeClr val="tx1"/>
              </a:solidFill>
              <a:effectLst/>
              <a:latin typeface="Cambria" pitchFamily="18" charset="0"/>
              <a:cs typeface="Arial" charset="0"/>
            </a:endParaRPr>
          </a:p>
          <a:p>
            <a:pPr marL="0" marR="0" lvl="0" indent="0" algn="just" defTabSz="914400" rtl="0" eaLnBrk="0" fontAlgn="base" latinLnBrk="0" hangingPunct="0">
              <a:lnSpc>
                <a:spcPct val="100000"/>
              </a:lnSpc>
              <a:spcBef>
                <a:spcPct val="0"/>
              </a:spcBef>
              <a:spcAft>
                <a:spcPct val="0"/>
              </a:spcAft>
              <a:buClrTx/>
              <a:buSzTx/>
              <a:buFontTx/>
              <a:buNone/>
              <a:tabLst/>
            </a:pPr>
            <a:br>
              <a:rPr kumimoji="0" lang="pl-PL" sz="2000" b="0" i="0" u="none" strike="noStrike" cap="none" normalizeH="0" baseline="0" dirty="0">
                <a:ln>
                  <a:noFill/>
                </a:ln>
                <a:solidFill>
                  <a:schemeClr val="tx1"/>
                </a:solidFill>
                <a:effectLst/>
                <a:latin typeface="Cambria" pitchFamily="18" charset="0"/>
                <a:cs typeface="Arial" charset="0"/>
              </a:rPr>
            </a:br>
            <a:r>
              <a:rPr kumimoji="0" lang="pl-PL" sz="2000" b="1" i="0" u="none" strike="noStrike" cap="none" normalizeH="0" baseline="0" dirty="0">
                <a:ln>
                  <a:noFill/>
                </a:ln>
                <a:solidFill>
                  <a:schemeClr val="tx1"/>
                </a:solidFill>
                <a:effectLst/>
                <a:latin typeface="Cambria" pitchFamily="18" charset="0"/>
                <a:cs typeface="Arial" charset="0"/>
              </a:rPr>
              <a:t>"Magiczny dywan" </a:t>
            </a:r>
            <a:r>
              <a:rPr kumimoji="0" lang="pl-PL" sz="2000" b="0" i="0" u="none" strike="noStrike" cap="none" normalizeH="0" baseline="0" dirty="0">
                <a:ln>
                  <a:noFill/>
                </a:ln>
                <a:solidFill>
                  <a:schemeClr val="tx1"/>
                </a:solidFill>
                <a:effectLst/>
                <a:latin typeface="Cambria" pitchFamily="18" charset="0"/>
                <a:cs typeface="Arial" charset="0"/>
              </a:rPr>
              <a:t>składa się z urządzenia głównego oraz bazy: ćwiczeń, zabaw i gier, które nauczyciel może wykorzystać podczas zajęć lub indywidualnej pracy z dziećmi. Zestaw zabaw i gier jest powiązany </a:t>
            </a:r>
            <a:br>
              <a:rPr kumimoji="0" lang="pl-PL" sz="2000" b="0" i="0" u="none" strike="noStrike" cap="none" normalizeH="0" baseline="0" dirty="0">
                <a:ln>
                  <a:noFill/>
                </a:ln>
                <a:solidFill>
                  <a:schemeClr val="tx1"/>
                </a:solidFill>
                <a:effectLst/>
                <a:latin typeface="Cambria" pitchFamily="18" charset="0"/>
                <a:cs typeface="Arial" charset="0"/>
              </a:rPr>
            </a:br>
            <a:r>
              <a:rPr kumimoji="0" lang="pl-PL" sz="2000" b="0" i="0" u="none" strike="noStrike" cap="none" normalizeH="0" baseline="0" dirty="0">
                <a:ln>
                  <a:noFill/>
                </a:ln>
                <a:solidFill>
                  <a:schemeClr val="tx1"/>
                </a:solidFill>
                <a:effectLst/>
                <a:latin typeface="Cambria" pitchFamily="18" charset="0"/>
                <a:cs typeface="Arial" charset="0"/>
              </a:rPr>
              <a:t>z tematyką pracy przedszkola i można z niego korzystać, niezależnie od tego, czy i z jakimi pomocami papierowymi pracuje dana grupa. Gry i zabawy doskonalą różne umiejętności, m.in. małą i dużą motorykę, percepcję wzrokową, pamięć, pomagają dzieciom utrwalić i wykorzystać zdobytą wiedzę z zakresu matematyki, przyrody, czytania.</a:t>
            </a:r>
          </a:p>
          <a:p>
            <a:pPr marL="0" marR="0" lvl="0" indent="0" algn="just" defTabSz="914400" rtl="0" eaLnBrk="0" fontAlgn="base" latinLnBrk="0" hangingPunct="0">
              <a:lnSpc>
                <a:spcPct val="100000"/>
              </a:lnSpc>
              <a:spcBef>
                <a:spcPct val="0"/>
              </a:spcBef>
              <a:spcAft>
                <a:spcPct val="0"/>
              </a:spcAft>
              <a:buClrTx/>
              <a:buSzTx/>
              <a:buFontTx/>
              <a:buNone/>
              <a:tabLst/>
            </a:pPr>
            <a:br>
              <a:rPr kumimoji="0" lang="pl-PL" sz="2000" b="0" i="0" u="none" strike="noStrike" cap="none" normalizeH="0" baseline="0" dirty="0">
                <a:ln>
                  <a:noFill/>
                </a:ln>
                <a:solidFill>
                  <a:schemeClr val="tx1"/>
                </a:solidFill>
                <a:effectLst/>
                <a:latin typeface="Cambria" pitchFamily="18" charset="0"/>
                <a:cs typeface="Arial" charset="0"/>
              </a:rPr>
            </a:br>
            <a:r>
              <a:rPr kumimoji="0" lang="pl-PL" sz="2000" b="0" i="0" u="none" strike="noStrike" cap="none" normalizeH="0" baseline="0" dirty="0">
                <a:ln>
                  <a:noFill/>
                </a:ln>
                <a:solidFill>
                  <a:schemeClr val="tx1"/>
                </a:solidFill>
                <a:effectLst/>
                <a:latin typeface="Cambria" pitchFamily="18" charset="0"/>
                <a:cs typeface="Arial" charset="0"/>
              </a:rPr>
              <a:t>"Magiczny dywan" może być wprowadzony do przedszkola jako element innowacji i wykorzystywany do zajęć dydaktycznych, ruchowych </a:t>
            </a:r>
            <a:br>
              <a:rPr kumimoji="0" lang="pl-PL" sz="2000" b="0" i="0" u="none" strike="noStrike" cap="none" normalizeH="0" baseline="0" dirty="0">
                <a:ln>
                  <a:noFill/>
                </a:ln>
                <a:solidFill>
                  <a:schemeClr val="tx1"/>
                </a:solidFill>
                <a:effectLst/>
                <a:latin typeface="Cambria" pitchFamily="18" charset="0"/>
                <a:cs typeface="Arial" charset="0"/>
              </a:rPr>
            </a:br>
            <a:r>
              <a:rPr kumimoji="0" lang="pl-PL" sz="2000" b="0" i="0" u="none" strike="noStrike" cap="none" normalizeH="0" baseline="0" dirty="0">
                <a:ln>
                  <a:noFill/>
                </a:ln>
                <a:solidFill>
                  <a:schemeClr val="tx1"/>
                </a:solidFill>
                <a:effectLst/>
                <a:latin typeface="Cambria" pitchFamily="18" charset="0"/>
                <a:cs typeface="Arial" charset="0"/>
              </a:rPr>
              <a:t>i terapeutycznych.</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sz="2000" b="0" i="0" u="none" strike="noStrike" cap="none" normalizeH="0" baseline="0" dirty="0">
              <a:ln>
                <a:noFill/>
              </a:ln>
              <a:solidFill>
                <a:schemeClr val="tx1"/>
              </a:solidFill>
              <a:effectLst/>
              <a:latin typeface="Cambria" pitchFamily="18" charset="0"/>
              <a:cs typeface="Arial" charset="0"/>
            </a:endParaRPr>
          </a:p>
        </p:txBody>
      </p:sp>
    </p:spTree>
    <p:extLst>
      <p:ext uri="{BB962C8B-B14F-4D97-AF65-F5344CB8AC3E}">
        <p14:creationId xmlns:p14="http://schemas.microsoft.com/office/powerpoint/2010/main" val="25551881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3528" y="548680"/>
            <a:ext cx="8687393" cy="648072"/>
          </a:xfrm>
        </p:spPr>
        <p:txBody>
          <a:bodyPr>
            <a:noAutofit/>
          </a:bodyPr>
          <a:lstStyle/>
          <a:p>
            <a:pPr algn="ctr"/>
            <a:r>
              <a:rPr lang="pl-PL" sz="3600" b="1" dirty="0"/>
              <a:t>Dywany interaktywne</a:t>
            </a:r>
          </a:p>
        </p:txBody>
      </p:sp>
      <p:sp>
        <p:nvSpPr>
          <p:cNvPr id="16" name="Prostokąt 15"/>
          <p:cNvSpPr/>
          <p:nvPr/>
        </p:nvSpPr>
        <p:spPr>
          <a:xfrm>
            <a:off x="1115616" y="4797152"/>
            <a:ext cx="6696744" cy="400110"/>
          </a:xfrm>
          <a:prstGeom prst="rect">
            <a:avLst/>
          </a:prstGeom>
        </p:spPr>
        <p:txBody>
          <a:bodyPr wrap="square">
            <a:spAutoFit/>
          </a:bodyPr>
          <a:lstStyle/>
          <a:p>
            <a:r>
              <a:rPr lang="pl-PL" sz="2000" b="1" dirty="0">
                <a:hlinkClick r:id="rId2"/>
              </a:rPr>
              <a:t>https://www.youtube.com/watch?v=ewv5c9q9wRw</a:t>
            </a:r>
            <a:r>
              <a:rPr lang="pl-PL" sz="2000" b="1" dirty="0"/>
              <a:t> </a:t>
            </a:r>
          </a:p>
        </p:txBody>
      </p: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536" y="1772816"/>
            <a:ext cx="3747547" cy="2736304"/>
          </a:xfrm>
          <a:prstGeom prst="rect">
            <a:avLst/>
          </a:prstGeom>
          <a:noFill/>
          <a:ln w="9525">
            <a:noFill/>
            <a:miter lim="800000"/>
            <a:headEnd/>
            <a:tailEnd/>
          </a:ln>
        </p:spPr>
      </p:pic>
      <p:pic>
        <p:nvPicPr>
          <p:cNvPr id="1027"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27984" y="1772816"/>
            <a:ext cx="4438893" cy="2736304"/>
          </a:xfrm>
          <a:prstGeom prst="rect">
            <a:avLst/>
          </a:prstGeom>
          <a:noFill/>
          <a:ln w="9525">
            <a:noFill/>
            <a:miter lim="800000"/>
            <a:headEnd/>
            <a:tailEnd/>
          </a:ln>
        </p:spPr>
      </p:pic>
      <p:sp>
        <p:nvSpPr>
          <p:cNvPr id="17" name="Prostokąt 16"/>
          <p:cNvSpPr/>
          <p:nvPr/>
        </p:nvSpPr>
        <p:spPr>
          <a:xfrm>
            <a:off x="1187624" y="5301208"/>
            <a:ext cx="6120680" cy="400110"/>
          </a:xfrm>
          <a:prstGeom prst="rect">
            <a:avLst/>
          </a:prstGeom>
        </p:spPr>
        <p:txBody>
          <a:bodyPr wrap="square">
            <a:spAutoFit/>
          </a:bodyPr>
          <a:lstStyle/>
          <a:p>
            <a:r>
              <a:rPr lang="pl-PL" sz="2000" b="1" dirty="0">
                <a:hlinkClick r:id="rId5"/>
              </a:rPr>
              <a:t>https://www.youtube.com/watch?v=NqSTyFUcZsc</a:t>
            </a:r>
            <a:r>
              <a:rPr lang="pl-PL" sz="2000" b="1" dirty="0"/>
              <a:t> </a:t>
            </a:r>
          </a:p>
        </p:txBody>
      </p:sp>
    </p:spTree>
    <p:extLst>
      <p:ext uri="{BB962C8B-B14F-4D97-AF65-F5344CB8AC3E}">
        <p14:creationId xmlns:p14="http://schemas.microsoft.com/office/powerpoint/2010/main" val="14821908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404664"/>
            <a:ext cx="8229600" cy="1143000"/>
          </a:xfrm>
        </p:spPr>
        <p:txBody>
          <a:bodyPr>
            <a:normAutofit/>
          </a:bodyPr>
          <a:lstStyle/>
          <a:p>
            <a:r>
              <a:rPr lang="pl-PL" b="1" dirty="0"/>
              <a:t>Ciekawostka</a:t>
            </a:r>
          </a:p>
        </p:txBody>
      </p:sp>
      <p:sp>
        <p:nvSpPr>
          <p:cNvPr id="3" name="Symbol zastępczy zawartości 2"/>
          <p:cNvSpPr>
            <a:spLocks noGrp="1"/>
          </p:cNvSpPr>
          <p:nvPr>
            <p:ph idx="1"/>
          </p:nvPr>
        </p:nvSpPr>
        <p:spPr>
          <a:xfrm>
            <a:off x="457200" y="1567258"/>
            <a:ext cx="8229600" cy="4389120"/>
          </a:xfrm>
        </p:spPr>
        <p:txBody>
          <a:bodyPr>
            <a:normAutofit lnSpcReduction="10000"/>
          </a:bodyPr>
          <a:lstStyle/>
          <a:p>
            <a:pPr marL="0" indent="0" algn="just">
              <a:buNone/>
            </a:pPr>
            <a:r>
              <a:rPr lang="pl-PL" sz="2000" dirty="0"/>
              <a:t>Ostatnio pojawił się nowy termin </a:t>
            </a:r>
            <a:r>
              <a:rPr lang="pl-PL" sz="2000" b="1" dirty="0"/>
              <a:t>FUNKODOWANIE – </a:t>
            </a:r>
            <a:r>
              <a:rPr lang="pl-PL" sz="2000" dirty="0"/>
              <a:t>czyli</a:t>
            </a:r>
            <a:r>
              <a:rPr lang="pl-PL" sz="2000" b="1" dirty="0"/>
              <a:t> </a:t>
            </a:r>
            <a:r>
              <a:rPr lang="pl-PL" sz="2000" dirty="0"/>
              <a:t>programowanie poprzez zabawę, ruch i dźwięk. Jest to edukacja rozwijająca wśród najmłodszych umiejętności i kompetencje niezbędne </a:t>
            </a:r>
            <a:br>
              <a:rPr lang="pl-PL" sz="2000" dirty="0"/>
            </a:br>
            <a:r>
              <a:rPr lang="pl-PL" sz="2000" dirty="0"/>
              <a:t>w procesie programowania. Służy do tego </a:t>
            </a:r>
            <a:r>
              <a:rPr lang="pl-PL" sz="2000" b="1" dirty="0"/>
              <a:t>dywan interaktywny</a:t>
            </a:r>
            <a:r>
              <a:rPr lang="pl-PL" sz="2000" dirty="0"/>
              <a:t>, który wspomaga rozwijanie kompetencji nauczycieli w zakresie nauczania myślenia komutacyjnego i nauki programowania w wychowaniu przedszkolnym i edukacji wczesnoszkolnej. </a:t>
            </a:r>
          </a:p>
          <a:p>
            <a:pPr marL="0" indent="0" algn="just">
              <a:buNone/>
            </a:pPr>
            <a:r>
              <a:rPr lang="pl-PL" sz="2000" dirty="0"/>
              <a:t>Można go wykorzystać nie tylko na zajęciach edukacji informatycznej, ale również włączyć w ten proces innych edukacji i przedmiotów. Zapewnia kodowanie dźwiękiem, ruchem i grafiką, kodowanie i dekodowanie, rozwija koordynację wzrokowo – ruchowo – przestrzenną, rozwija dużą motorykę, przygotowuje do czytania oraz rozwija logiczne myślenie m.in. poprzez uzupełnianie niekompletnych wzorów lub grę w szachy. Przede wszystkim pozwala na bezstresowe eksperymentowanie przez dziecko.</a:t>
            </a:r>
          </a:p>
        </p:txBody>
      </p:sp>
      <p:sp>
        <p:nvSpPr>
          <p:cNvPr id="4" name="Prostokąt 3"/>
          <p:cNvSpPr/>
          <p:nvPr/>
        </p:nvSpPr>
        <p:spPr>
          <a:xfrm>
            <a:off x="458327" y="5589240"/>
            <a:ext cx="7139136" cy="707886"/>
          </a:xfrm>
          <a:prstGeom prst="rect">
            <a:avLst/>
          </a:prstGeom>
        </p:spPr>
        <p:txBody>
          <a:bodyPr wrap="square">
            <a:spAutoFit/>
          </a:bodyPr>
          <a:lstStyle/>
          <a:p>
            <a:r>
              <a:rPr lang="pl-PL" sz="2000" b="1" dirty="0">
                <a:hlinkClick r:id="rId2"/>
              </a:rPr>
              <a:t>https://www.youtube.com/watch?v=vZYvOVu4M88</a:t>
            </a:r>
            <a:endParaRPr lang="pl-PL" sz="2000" b="1" dirty="0"/>
          </a:p>
          <a:p>
            <a:r>
              <a:rPr lang="pl-PL" sz="2000" b="1">
                <a:hlinkClick r:id="rId3"/>
              </a:rPr>
              <a:t>https</a:t>
            </a:r>
            <a:r>
              <a:rPr lang="pl-PL" sz="2000" b="1" dirty="0">
                <a:hlinkClick r:id="rId3"/>
              </a:rPr>
              <a:t>://www.youtube.com/watch?v=Tyc88Pp_WCM</a:t>
            </a:r>
            <a:r>
              <a:rPr lang="pl-PL" sz="2000" b="1" dirty="0"/>
              <a:t>  </a:t>
            </a:r>
          </a:p>
        </p:txBody>
      </p:sp>
    </p:spTree>
    <p:extLst>
      <p:ext uri="{BB962C8B-B14F-4D97-AF65-F5344CB8AC3E}">
        <p14:creationId xmlns:p14="http://schemas.microsoft.com/office/powerpoint/2010/main" val="33503198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5046" y="836712"/>
            <a:ext cx="8687393" cy="598255"/>
          </a:xfrm>
        </p:spPr>
        <p:txBody>
          <a:bodyPr>
            <a:noAutofit/>
          </a:bodyPr>
          <a:lstStyle/>
          <a:p>
            <a:pPr algn="ctr"/>
            <a:r>
              <a:rPr lang="pl-PL" sz="3600" b="1" dirty="0"/>
              <a:t>Zabawki interaktywne</a:t>
            </a:r>
          </a:p>
        </p:txBody>
      </p:sp>
      <p:pic>
        <p:nvPicPr>
          <p:cNvPr id="4" name="Obraz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73556" y="3252097"/>
            <a:ext cx="5070444" cy="3612691"/>
          </a:xfrm>
          <a:prstGeom prst="rect">
            <a:avLst/>
          </a:prstGeom>
        </p:spPr>
      </p:pic>
      <p:pic>
        <p:nvPicPr>
          <p:cNvPr id="5" name="Obraz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24810" y="1434967"/>
            <a:ext cx="2714113" cy="2714113"/>
          </a:xfrm>
          <a:prstGeom prst="rect">
            <a:avLst/>
          </a:prstGeom>
        </p:spPr>
      </p:pic>
      <p:pic>
        <p:nvPicPr>
          <p:cNvPr id="7" name="Obraz 6"/>
          <p:cNvPicPr>
            <a:picLocks noChangeAspect="1"/>
          </p:cNvPicPr>
          <p:nvPr/>
        </p:nvPicPr>
        <p:blipFill>
          <a:blip r:embed="rId4">
            <a:extLst>
              <a:ext uri="{28A0092B-C50C-407E-A947-70E740481C1C}">
                <a14:useLocalDpi xmlns:a14="http://schemas.microsoft.com/office/drawing/2010/main"/>
              </a:ext>
            </a:extLst>
          </a:blip>
          <a:stretch>
            <a:fillRect/>
          </a:stretch>
        </p:blipFill>
        <p:spPr>
          <a:xfrm flipH="1">
            <a:off x="22342" y="3791471"/>
            <a:ext cx="3757569" cy="3066530"/>
          </a:xfrm>
          <a:prstGeom prst="rect">
            <a:avLst/>
          </a:prstGeom>
        </p:spPr>
      </p:pic>
    </p:spTree>
    <p:extLst>
      <p:ext uri="{BB962C8B-B14F-4D97-AF65-F5344CB8AC3E}">
        <p14:creationId xmlns:p14="http://schemas.microsoft.com/office/powerpoint/2010/main" val="22698489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332656"/>
            <a:ext cx="8229600" cy="1143000"/>
          </a:xfrm>
        </p:spPr>
        <p:txBody>
          <a:bodyPr>
            <a:noAutofit/>
          </a:bodyPr>
          <a:lstStyle/>
          <a:p>
            <a:pPr algn="ctr"/>
            <a:r>
              <a:rPr lang="pl-PL" sz="3200" b="1" dirty="0"/>
              <a:t>Źródła i sposoby </a:t>
            </a:r>
            <a:br>
              <a:rPr lang="pl-PL" sz="3200" b="1" dirty="0"/>
            </a:br>
            <a:r>
              <a:rPr lang="pl-PL" sz="3200" b="1" dirty="0"/>
              <a:t>pozyskiwania aplikacji edukacyjnych</a:t>
            </a:r>
          </a:p>
        </p:txBody>
      </p:sp>
      <p:pic>
        <p:nvPicPr>
          <p:cNvPr id="4" name="Obraz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7200" y="2564904"/>
            <a:ext cx="4051242" cy="3888432"/>
          </a:xfrm>
          <a:prstGeom prst="rect">
            <a:avLst/>
          </a:prstGeom>
        </p:spPr>
      </p:pic>
      <p:pic>
        <p:nvPicPr>
          <p:cNvPr id="5" name="Obraz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52" y="1507640"/>
            <a:ext cx="1139108" cy="1057300"/>
          </a:xfrm>
          <a:prstGeom prst="rect">
            <a:avLst/>
          </a:prstGeom>
        </p:spPr>
      </p:pic>
      <p:sp>
        <p:nvSpPr>
          <p:cNvPr id="6" name="pole tekstowe 5"/>
          <p:cNvSpPr txBox="1"/>
          <p:nvPr/>
        </p:nvSpPr>
        <p:spPr>
          <a:xfrm>
            <a:off x="4751906" y="2847126"/>
            <a:ext cx="3941646" cy="1477328"/>
          </a:xfrm>
          <a:prstGeom prst="rect">
            <a:avLst/>
          </a:prstGeom>
          <a:noFill/>
        </p:spPr>
        <p:txBody>
          <a:bodyPr wrap="square" rtlCol="0">
            <a:spAutoFit/>
          </a:bodyPr>
          <a:lstStyle/>
          <a:p>
            <a:pPr algn="just"/>
            <a:r>
              <a:rPr lang="pl-PL" dirty="0"/>
              <a:t>	To portal internetowy, który umożliwia wyszukiwanie i pobieranie legalnego oprogramowania, m.in. Edukacyjnego.</a:t>
            </a:r>
          </a:p>
          <a:p>
            <a:pPr algn="just"/>
            <a:r>
              <a:rPr lang="pl-PL" dirty="0"/>
              <a:t> </a:t>
            </a:r>
          </a:p>
        </p:txBody>
      </p:sp>
      <p:sp>
        <p:nvSpPr>
          <p:cNvPr id="7" name="Prostokąt 6"/>
          <p:cNvSpPr/>
          <p:nvPr/>
        </p:nvSpPr>
        <p:spPr>
          <a:xfrm>
            <a:off x="4973172" y="4324454"/>
            <a:ext cx="3801682" cy="369332"/>
          </a:xfrm>
          <a:prstGeom prst="rect">
            <a:avLst/>
          </a:prstGeom>
        </p:spPr>
        <p:txBody>
          <a:bodyPr wrap="none">
            <a:spAutoFit/>
          </a:bodyPr>
          <a:lstStyle/>
          <a:p>
            <a:pPr algn="just"/>
            <a:r>
              <a:rPr lang="pl-PL" b="1">
                <a:hlinkClick r:id="rId4"/>
              </a:rPr>
              <a:t>https://www.dobreprogramy.pl/</a:t>
            </a:r>
            <a:r>
              <a:rPr lang="pl-PL" b="1"/>
              <a:t>   </a:t>
            </a:r>
            <a:endParaRPr lang="pl-PL" b="1" dirty="0"/>
          </a:p>
        </p:txBody>
      </p:sp>
    </p:spTree>
    <p:extLst>
      <p:ext uri="{BB962C8B-B14F-4D97-AF65-F5344CB8AC3E}">
        <p14:creationId xmlns:p14="http://schemas.microsoft.com/office/powerpoint/2010/main" val="10148643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332656"/>
            <a:ext cx="8229600" cy="1143000"/>
          </a:xfrm>
        </p:spPr>
        <p:txBody>
          <a:bodyPr>
            <a:noAutofit/>
          </a:bodyPr>
          <a:lstStyle/>
          <a:p>
            <a:pPr algn="ctr"/>
            <a:r>
              <a:rPr lang="pl-PL" sz="3200" b="1" dirty="0"/>
              <a:t>Źródła i sposoby </a:t>
            </a:r>
            <a:br>
              <a:rPr lang="pl-PL" sz="3200" b="1" dirty="0"/>
            </a:br>
            <a:r>
              <a:rPr lang="pl-PL" sz="3200" b="1" dirty="0"/>
              <a:t>pozyskiwania aplikacji edukacyjnych</a:t>
            </a:r>
          </a:p>
        </p:txBody>
      </p:sp>
      <p:pic>
        <p:nvPicPr>
          <p:cNvPr id="8" name="Obraz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40205" y="1502679"/>
            <a:ext cx="2985368" cy="5143914"/>
          </a:xfrm>
          <a:prstGeom prst="rect">
            <a:avLst/>
          </a:prstGeom>
        </p:spPr>
      </p:pic>
      <p:sp>
        <p:nvSpPr>
          <p:cNvPr id="10" name="Prostokąt 9"/>
          <p:cNvSpPr/>
          <p:nvPr/>
        </p:nvSpPr>
        <p:spPr>
          <a:xfrm>
            <a:off x="4716016" y="3705304"/>
            <a:ext cx="3461782" cy="1938992"/>
          </a:xfrm>
          <a:prstGeom prst="rect">
            <a:avLst/>
          </a:prstGeom>
        </p:spPr>
        <p:txBody>
          <a:bodyPr wrap="none">
            <a:spAutoFit/>
          </a:bodyPr>
          <a:lstStyle/>
          <a:p>
            <a:r>
              <a:rPr lang="pl-PL" sz="2000" b="1" dirty="0">
                <a:hlinkClick r:id="rId3"/>
              </a:rPr>
              <a:t>http://www.programosy.pl/</a:t>
            </a:r>
            <a:endParaRPr lang="pl-PL" sz="2000" b="1" dirty="0"/>
          </a:p>
          <a:p>
            <a:endParaRPr lang="pl-PL" sz="2000" b="1" dirty="0"/>
          </a:p>
          <a:p>
            <a:endParaRPr lang="pl-PL" sz="2000" b="1" dirty="0"/>
          </a:p>
          <a:p>
            <a:endParaRPr lang="pl-PL" sz="2000" b="1" dirty="0"/>
          </a:p>
          <a:p>
            <a:r>
              <a:rPr lang="pl-PL" sz="2000" b="1" dirty="0"/>
              <a:t>Np. program do układania </a:t>
            </a:r>
          </a:p>
          <a:p>
            <a:r>
              <a:rPr lang="pl-PL" sz="2000" b="1" dirty="0"/>
              <a:t>tygodniowego planu zajęć </a:t>
            </a:r>
          </a:p>
        </p:txBody>
      </p:sp>
    </p:spTree>
    <p:extLst>
      <p:ext uri="{BB962C8B-B14F-4D97-AF65-F5344CB8AC3E}">
        <p14:creationId xmlns:p14="http://schemas.microsoft.com/office/powerpoint/2010/main" val="15623136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332656"/>
            <a:ext cx="8229600" cy="1143000"/>
          </a:xfrm>
        </p:spPr>
        <p:txBody>
          <a:bodyPr>
            <a:noAutofit/>
          </a:bodyPr>
          <a:lstStyle/>
          <a:p>
            <a:pPr algn="ctr"/>
            <a:r>
              <a:rPr lang="pl-PL" sz="3200" b="1" dirty="0"/>
              <a:t>Źródła i sposoby </a:t>
            </a:r>
            <a:br>
              <a:rPr lang="pl-PL" sz="3200" b="1" dirty="0"/>
            </a:br>
            <a:r>
              <a:rPr lang="pl-PL" sz="3200" b="1" dirty="0"/>
              <a:t>pozyskiwania aplikacji edukacyjnych</a:t>
            </a:r>
          </a:p>
        </p:txBody>
      </p:sp>
      <p:sp>
        <p:nvSpPr>
          <p:cNvPr id="10" name="Prostokąt 9"/>
          <p:cNvSpPr/>
          <p:nvPr/>
        </p:nvSpPr>
        <p:spPr>
          <a:xfrm>
            <a:off x="126459" y="1700312"/>
            <a:ext cx="5127781" cy="707886"/>
          </a:xfrm>
          <a:prstGeom prst="rect">
            <a:avLst/>
          </a:prstGeom>
        </p:spPr>
        <p:txBody>
          <a:bodyPr wrap="square">
            <a:spAutoFit/>
          </a:bodyPr>
          <a:lstStyle/>
          <a:p>
            <a:pPr algn="ctr"/>
            <a:r>
              <a:rPr lang="pl-PL" sz="2000" b="1" dirty="0"/>
              <a:t>Darmowe programy  do układania tygodniowego planu zajęć </a:t>
            </a:r>
          </a:p>
        </p:txBody>
      </p:sp>
      <p:sp>
        <p:nvSpPr>
          <p:cNvPr id="3" name="Prostokąt 2"/>
          <p:cNvSpPr/>
          <p:nvPr/>
        </p:nvSpPr>
        <p:spPr>
          <a:xfrm>
            <a:off x="5436096" y="1746894"/>
            <a:ext cx="3600400" cy="4493538"/>
          </a:xfrm>
          <a:prstGeom prst="rect">
            <a:avLst/>
          </a:prstGeom>
        </p:spPr>
        <p:txBody>
          <a:bodyPr wrap="square">
            <a:spAutoFit/>
          </a:bodyPr>
          <a:lstStyle/>
          <a:p>
            <a:r>
              <a:rPr lang="pl-PL" sz="2000" b="1" dirty="0">
                <a:hlinkClick r:id="rId2"/>
              </a:rPr>
              <a:t>http://www.teacher.webd.pl/plan411.php</a:t>
            </a:r>
            <a:r>
              <a:rPr lang="pl-PL" sz="2000" b="1" dirty="0"/>
              <a:t>  </a:t>
            </a:r>
            <a:r>
              <a:rPr lang="pl-PL" b="1" dirty="0"/>
              <a:t>- </a:t>
            </a:r>
            <a:r>
              <a:rPr lang="pl-PL" dirty="0"/>
              <a:t>Plan lekcji - wersja 4.11 + film instruktażowy na stronie </a:t>
            </a:r>
            <a:r>
              <a:rPr lang="pl-PL" sz="2000" b="1" dirty="0">
                <a:solidFill>
                  <a:srgbClr val="0070C0"/>
                </a:solidFill>
                <a:hlinkClick r:id="rId3"/>
              </a:rPr>
              <a:t>https://www.youtube.com/watch?v=LTJ72x6pmKg</a:t>
            </a:r>
            <a:r>
              <a:rPr lang="pl-PL" sz="2000" b="1" dirty="0">
                <a:solidFill>
                  <a:srgbClr val="0070C0"/>
                </a:solidFill>
              </a:rPr>
              <a:t> </a:t>
            </a:r>
          </a:p>
          <a:p>
            <a:endParaRPr lang="pl-PL" sz="800" dirty="0"/>
          </a:p>
          <a:p>
            <a:r>
              <a:rPr lang="pl-PL" sz="2000" b="1" dirty="0">
                <a:hlinkClick r:id="rId4"/>
              </a:rPr>
              <a:t>https://www.computerworld.pl/ftp/plan.html</a:t>
            </a:r>
            <a:r>
              <a:rPr lang="pl-PL" sz="2000" b="1" dirty="0"/>
              <a:t>  - </a:t>
            </a:r>
            <a:r>
              <a:rPr lang="pl-PL" dirty="0"/>
              <a:t>Plan 3.09 </a:t>
            </a:r>
            <a:r>
              <a:rPr lang="pl-PL" dirty="0" err="1"/>
              <a:t>pl</a:t>
            </a:r>
            <a:endParaRPr lang="pl-PL" dirty="0"/>
          </a:p>
          <a:p>
            <a:endParaRPr lang="pl-PL" sz="800" dirty="0"/>
          </a:p>
          <a:p>
            <a:r>
              <a:rPr lang="pl-PL" sz="2000" b="1" dirty="0">
                <a:hlinkClick r:id="rId5"/>
              </a:rPr>
              <a:t>http://www.oeiizk.edu.pl/wychowawca/konczugowski/wstep.htm</a:t>
            </a:r>
            <a:r>
              <a:rPr lang="pl-PL" sz="2000" b="1" dirty="0"/>
              <a:t>  </a:t>
            </a:r>
            <a:r>
              <a:rPr lang="pl-PL" b="1" dirty="0"/>
              <a:t>- </a:t>
            </a:r>
            <a:r>
              <a:rPr lang="pl-PL" dirty="0"/>
              <a:t>aplikacje wspomagające pracę wychowawcy i szkoły (klasyfikacja, plan lekcji</a:t>
            </a:r>
          </a:p>
        </p:txBody>
      </p:sp>
      <p:pic>
        <p:nvPicPr>
          <p:cNvPr id="4" name="Obraz 3"/>
          <p:cNvPicPr>
            <a:picLocks noChangeAspect="1"/>
          </p:cNvPicPr>
          <p:nvPr/>
        </p:nvPicPr>
        <p:blipFill rotWithShape="1">
          <a:blip r:embed="rId6"/>
          <a:srcRect l="6688" t="19186" r="37400" b="9381"/>
          <a:stretch/>
        </p:blipFill>
        <p:spPr>
          <a:xfrm>
            <a:off x="290127" y="2632854"/>
            <a:ext cx="5112568" cy="3672408"/>
          </a:xfrm>
          <a:prstGeom prst="rect">
            <a:avLst/>
          </a:prstGeom>
        </p:spPr>
      </p:pic>
    </p:spTree>
    <p:extLst>
      <p:ext uri="{BB962C8B-B14F-4D97-AF65-F5344CB8AC3E}">
        <p14:creationId xmlns:p14="http://schemas.microsoft.com/office/powerpoint/2010/main" val="34207704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60648"/>
            <a:ext cx="8229600" cy="1143000"/>
          </a:xfrm>
        </p:spPr>
        <p:txBody>
          <a:bodyPr>
            <a:noAutofit/>
          </a:bodyPr>
          <a:lstStyle/>
          <a:p>
            <a:pPr algn="ctr"/>
            <a:r>
              <a:rPr lang="pl-PL" sz="2800" b="1" dirty="0"/>
              <a:t>Portale i serwisy edukacyjne dla uczniów </a:t>
            </a:r>
            <a:br>
              <a:rPr lang="pl-PL" sz="2800" b="1" dirty="0"/>
            </a:br>
            <a:r>
              <a:rPr lang="pl-PL" sz="2800" b="1" dirty="0"/>
              <a:t>i dla nauczycieli</a:t>
            </a:r>
          </a:p>
        </p:txBody>
      </p:sp>
      <p:sp>
        <p:nvSpPr>
          <p:cNvPr id="3" name="Symbol zastępczy zawartości 2"/>
          <p:cNvSpPr>
            <a:spLocks noGrp="1"/>
          </p:cNvSpPr>
          <p:nvPr>
            <p:ph idx="1"/>
          </p:nvPr>
        </p:nvSpPr>
        <p:spPr>
          <a:xfrm>
            <a:off x="440995" y="1392334"/>
            <a:ext cx="8229600" cy="4916986"/>
          </a:xfrm>
        </p:spPr>
        <p:txBody>
          <a:bodyPr>
            <a:normAutofit fontScale="92500" lnSpcReduction="10000"/>
          </a:bodyPr>
          <a:lstStyle/>
          <a:p>
            <a:pPr algn="just"/>
            <a:r>
              <a:rPr lang="pl-PL" sz="1900" b="1" dirty="0"/>
              <a:t>Khan </a:t>
            </a:r>
            <a:r>
              <a:rPr lang="pl-PL" sz="1900" b="1" dirty="0" err="1"/>
              <a:t>Academy</a:t>
            </a:r>
            <a:r>
              <a:rPr lang="pl-PL" sz="1900" b="1" dirty="0"/>
              <a:t> </a:t>
            </a:r>
            <a:r>
              <a:rPr lang="pl-PL" sz="1900" dirty="0"/>
              <a:t>- oferuje filmy instruktażowe, praktyczne ćwiczenia oraz indywidualne plany nauczania, które dają uczniom możliwość pracy we własnym tempie zarówno w klasie, jak i poza nią – </a:t>
            </a:r>
            <a:r>
              <a:rPr lang="pl-PL" sz="1900" b="1" dirty="0">
                <a:hlinkClick r:id="rId2"/>
              </a:rPr>
              <a:t>https://pl.khanacademy.org</a:t>
            </a:r>
            <a:r>
              <a:rPr lang="pl-PL" sz="1900" b="1" dirty="0"/>
              <a:t> </a:t>
            </a:r>
          </a:p>
          <a:p>
            <a:pPr marL="0" indent="0" algn="just">
              <a:buNone/>
            </a:pPr>
            <a:endParaRPr lang="pl-PL" sz="900" dirty="0"/>
          </a:p>
          <a:p>
            <a:pPr algn="just"/>
            <a:r>
              <a:rPr lang="pl-PL" sz="1900" b="1" dirty="0" err="1"/>
              <a:t>Scholaris</a:t>
            </a:r>
            <a:r>
              <a:rPr lang="pl-PL" sz="1900" dirty="0"/>
              <a:t> – Portal wiedzy dla nauczycieli - </a:t>
            </a:r>
            <a:r>
              <a:rPr lang="pl-PL" sz="1900" b="1" dirty="0">
                <a:hlinkClick r:id="rId3"/>
              </a:rPr>
              <a:t>http://scholaris.pl/</a:t>
            </a:r>
            <a:r>
              <a:rPr lang="pl-PL" sz="1900" b="1" dirty="0"/>
              <a:t> </a:t>
            </a:r>
          </a:p>
          <a:p>
            <a:pPr marL="0" indent="0" algn="just">
              <a:buNone/>
            </a:pPr>
            <a:endParaRPr lang="pl-PL" sz="900" b="1" dirty="0"/>
          </a:p>
          <a:p>
            <a:pPr algn="just"/>
            <a:r>
              <a:rPr lang="pl-PL" sz="1900" b="1" dirty="0" err="1"/>
              <a:t>Superbelfrzy</a:t>
            </a:r>
            <a:r>
              <a:rPr lang="pl-PL" sz="1900" b="1" dirty="0"/>
              <a:t> RP – </a:t>
            </a:r>
            <a:r>
              <a:rPr lang="pl-PL" sz="1900" dirty="0"/>
              <a:t>blog stworzony przez nauczycieli w celu wymiany doświadczeń, pomysłów, inspiracji oraz linków do ciekawych materiałów </a:t>
            </a:r>
            <a:br>
              <a:rPr lang="pl-PL" sz="1900" dirty="0"/>
            </a:br>
            <a:r>
              <a:rPr lang="pl-PL" sz="1900" dirty="0"/>
              <a:t>i publikacji </a:t>
            </a:r>
            <a:r>
              <a:rPr lang="pl-PL" sz="1900" b="1" dirty="0"/>
              <a:t>- </a:t>
            </a:r>
            <a:r>
              <a:rPr lang="pl-PL" sz="1900" b="1" dirty="0">
                <a:hlinkClick r:id="rId4"/>
              </a:rPr>
              <a:t>http://www.superbelfrzy.edu.pl/</a:t>
            </a:r>
            <a:r>
              <a:rPr lang="pl-PL" sz="1900" b="1" dirty="0"/>
              <a:t> </a:t>
            </a:r>
          </a:p>
          <a:p>
            <a:pPr marL="0" indent="0" algn="just">
              <a:buNone/>
            </a:pPr>
            <a:endParaRPr lang="pl-PL" sz="900" b="1" dirty="0"/>
          </a:p>
          <a:p>
            <a:pPr algn="just"/>
            <a:r>
              <a:rPr lang="pl-PL" sz="1900" b="1" dirty="0" err="1"/>
              <a:t>Edunews</a:t>
            </a:r>
            <a:r>
              <a:rPr lang="pl-PL" sz="1900" b="1" dirty="0"/>
              <a:t> – </a:t>
            </a:r>
            <a:r>
              <a:rPr lang="pl-PL" sz="1900" dirty="0"/>
              <a:t>serwis prezentuje informacje nt. nowoczesnej edukacji w Polsce </a:t>
            </a:r>
            <a:br>
              <a:rPr lang="pl-PL" sz="1900" dirty="0"/>
            </a:br>
            <a:r>
              <a:rPr lang="pl-PL" sz="1900" dirty="0"/>
              <a:t>i na świecie </a:t>
            </a:r>
            <a:r>
              <a:rPr lang="pl-PL" sz="1900" b="1" dirty="0"/>
              <a:t>- </a:t>
            </a:r>
            <a:r>
              <a:rPr lang="pl-PL" sz="1900" b="1" dirty="0">
                <a:hlinkClick r:id="rId5"/>
              </a:rPr>
              <a:t>https://edunews.pl/</a:t>
            </a:r>
            <a:r>
              <a:rPr lang="pl-PL" sz="1900" b="1" dirty="0"/>
              <a:t> </a:t>
            </a:r>
          </a:p>
          <a:p>
            <a:pPr marL="0" indent="0" algn="just">
              <a:buNone/>
            </a:pPr>
            <a:endParaRPr lang="pl-PL" sz="900" b="1" dirty="0"/>
          </a:p>
          <a:p>
            <a:pPr algn="just"/>
            <a:r>
              <a:rPr lang="pl-PL" sz="1900" b="1" dirty="0" err="1"/>
              <a:t>LearningApps</a:t>
            </a:r>
            <a:r>
              <a:rPr lang="pl-PL" sz="1900" b="1" dirty="0"/>
              <a:t> – </a:t>
            </a:r>
            <a:r>
              <a:rPr lang="pl-PL" sz="1900" dirty="0"/>
              <a:t>gry i zabawy edukacyjne </a:t>
            </a:r>
            <a:r>
              <a:rPr lang="pl-PL" sz="1900" b="1" dirty="0"/>
              <a:t>- </a:t>
            </a:r>
            <a:r>
              <a:rPr lang="pl-PL" sz="1900" b="1" dirty="0">
                <a:hlinkClick r:id="rId6"/>
              </a:rPr>
              <a:t>https://learningapps.org/</a:t>
            </a:r>
            <a:r>
              <a:rPr lang="pl-PL" sz="1900" b="1" dirty="0"/>
              <a:t> </a:t>
            </a:r>
          </a:p>
          <a:p>
            <a:pPr marL="0" indent="0" algn="just">
              <a:buNone/>
            </a:pPr>
            <a:endParaRPr lang="pl-PL" sz="900" b="1" dirty="0"/>
          </a:p>
          <a:p>
            <a:pPr algn="just"/>
            <a:r>
              <a:rPr lang="pl-PL" sz="1900" b="1" dirty="0"/>
              <a:t>Wirtualne Muzea Google </a:t>
            </a:r>
            <a:r>
              <a:rPr lang="pl-PL" sz="1900" b="1" dirty="0" err="1"/>
              <a:t>Arts</a:t>
            </a:r>
            <a:r>
              <a:rPr lang="pl-PL" sz="1900" b="1" dirty="0"/>
              <a:t> &amp; </a:t>
            </a:r>
            <a:r>
              <a:rPr lang="pl-PL" sz="1900" b="1" dirty="0" err="1"/>
              <a:t>Culture</a:t>
            </a:r>
            <a:r>
              <a:rPr lang="pl-PL" sz="1900" b="1" dirty="0"/>
              <a:t> – </a:t>
            </a:r>
            <a:r>
              <a:rPr lang="pl-PL" sz="1900" dirty="0"/>
              <a:t>skarby światowego dziedzictwa </a:t>
            </a:r>
            <a:br>
              <a:rPr lang="pl-PL" sz="1900" dirty="0"/>
            </a:br>
            <a:r>
              <a:rPr lang="pl-PL" sz="1900" dirty="0"/>
              <a:t>w wirtualnej rzeczywistości </a:t>
            </a:r>
            <a:r>
              <a:rPr lang="pl-PL" sz="1900" i="1" dirty="0"/>
              <a:t>(wbudowana opcja tłumaczenia strony) -</a:t>
            </a:r>
            <a:r>
              <a:rPr lang="pl-PL" sz="1900" dirty="0"/>
              <a:t> </a:t>
            </a:r>
            <a:r>
              <a:rPr lang="pl-PL" sz="1900" b="1" dirty="0">
                <a:hlinkClick r:id="rId7"/>
              </a:rPr>
              <a:t>https://www.google.com/culturalinstitute/beta/?hl=pl</a:t>
            </a:r>
            <a:r>
              <a:rPr lang="pl-PL" sz="1900" b="1" dirty="0"/>
              <a:t> </a:t>
            </a:r>
          </a:p>
          <a:p>
            <a:pPr algn="just"/>
            <a:endParaRPr lang="pl-PL" sz="2000" b="1" dirty="0"/>
          </a:p>
        </p:txBody>
      </p:sp>
    </p:spTree>
    <p:extLst>
      <p:ext uri="{BB962C8B-B14F-4D97-AF65-F5344CB8AC3E}">
        <p14:creationId xmlns:p14="http://schemas.microsoft.com/office/powerpoint/2010/main" val="749972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79512" y="908720"/>
            <a:ext cx="8712968" cy="5688632"/>
          </a:xfrm>
        </p:spPr>
        <p:txBody>
          <a:bodyPr>
            <a:normAutofit fontScale="47500" lnSpcReduction="20000"/>
          </a:bodyPr>
          <a:lstStyle/>
          <a:p>
            <a:r>
              <a:rPr lang="pl-PL" sz="4000" b="1" dirty="0"/>
              <a:t>II ETAP</a:t>
            </a:r>
            <a:endParaRPr lang="pl-PL" sz="4000" dirty="0"/>
          </a:p>
          <a:p>
            <a:pPr marL="0" indent="0" algn="just">
              <a:buNone/>
            </a:pPr>
            <a:r>
              <a:rPr lang="pl-PL" sz="4000" dirty="0"/>
              <a:t>	Na tym etapie uczniowie, poznają nieformalne znaczenie wybranych pojęć uczestnicząc w zajęciach bez komputera. Proponowane zajęcia mają pobudzać ich do kreatywnego działania i poszukiwania rozwiązań na stawiane problemy. Tak można rozpocząć naukę myślenia algorytmicznego, czyli poprzez wspomaganie wizualizacją działań algorytmicznych. Uczniowie stawiając pierwsze kroki w programowaniu w środowisku wizualnego programowania korzystają ze  wskazanych zasobów w Internecie oraz oprogramowania, odpowiedniego do swojego wieku, możliwości i zainteresowań. Podczas zajęć pracują korzystając </a:t>
            </a:r>
            <a:br>
              <a:rPr lang="pl-PL" sz="4000" dirty="0"/>
            </a:br>
            <a:r>
              <a:rPr lang="pl-PL" sz="4000" dirty="0"/>
              <a:t>z pomocy nauczyciela i trenera oraz wspierają się nawzajem i wspólnie realizują swoje pomysły i projekty. Taka forma zajęć wpływa na rozwój logicznego myślenia, rozwija kompetencje społeczne oraz kształci umiejętność pracy zespołowej </a:t>
            </a:r>
            <a:br>
              <a:rPr lang="pl-PL" sz="4000" dirty="0"/>
            </a:br>
            <a:r>
              <a:rPr lang="pl-PL" sz="4000" dirty="0"/>
              <a:t>i projektowej.</a:t>
            </a:r>
          </a:p>
          <a:p>
            <a:pPr marL="0" indent="0" algn="just">
              <a:buNone/>
            </a:pPr>
            <a:r>
              <a:rPr lang="pl-PL" sz="4000" dirty="0"/>
              <a:t>	Należy zadbać o to, aby w sali komputerowej lub w tej, w której będą odbywać się zajęcia były </a:t>
            </a:r>
            <a:r>
              <a:rPr lang="pl-PL" sz="4000" b="1" dirty="0"/>
              <a:t>zestawy komputerowe z odpowiednim oprogramowaniem i z dostępem do Internetu dla każdego ucznia</a:t>
            </a:r>
            <a:r>
              <a:rPr lang="pl-PL" sz="4000" dirty="0"/>
              <a:t>.    </a:t>
            </a:r>
          </a:p>
          <a:p>
            <a:pPr marL="0" indent="0" algn="just">
              <a:buNone/>
            </a:pPr>
            <a:r>
              <a:rPr lang="pl-PL" sz="4000" dirty="0"/>
              <a:t>	W pracy z uczniami należy unikać zadań wymagających pracy odtwórczej, która z reguły zniechęca do myślenia i szukania własnych rozwiązań. Problemy i pytania stawiane uczniom powinny mieć w miarę możliwości charakter otwarty. Natomiast nauka programowania musi być kompleksowa, czyli obejmować całość  - od pomysłu i wymagań, przez testowanie, po kompletny algorytm. Stwarza to możliwość i konieczność zorganizowania pracy w grupie oraz rozwoju indywidualnego ucznia. </a:t>
            </a:r>
          </a:p>
          <a:p>
            <a:pPr algn="just"/>
            <a:endParaRPr lang="pl-PL" sz="3000" dirty="0"/>
          </a:p>
        </p:txBody>
      </p:sp>
    </p:spTree>
    <p:extLst>
      <p:ext uri="{BB962C8B-B14F-4D97-AF65-F5344CB8AC3E}">
        <p14:creationId xmlns:p14="http://schemas.microsoft.com/office/powerpoint/2010/main" val="19092512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64704"/>
            <a:ext cx="8229600" cy="566936"/>
          </a:xfrm>
        </p:spPr>
        <p:txBody>
          <a:bodyPr>
            <a:noAutofit/>
          </a:bodyPr>
          <a:lstStyle/>
          <a:p>
            <a:pPr algn="ctr"/>
            <a:r>
              <a:rPr lang="pl-PL" sz="3200" b="1" dirty="0"/>
              <a:t>Archiwa i biblioteki cyfrowe</a:t>
            </a:r>
          </a:p>
        </p:txBody>
      </p:sp>
      <p:sp>
        <p:nvSpPr>
          <p:cNvPr id="3" name="Symbol zastępczy zawartości 2"/>
          <p:cNvSpPr>
            <a:spLocks noGrp="1"/>
          </p:cNvSpPr>
          <p:nvPr>
            <p:ph idx="1"/>
          </p:nvPr>
        </p:nvSpPr>
        <p:spPr>
          <a:xfrm>
            <a:off x="457200" y="1619672"/>
            <a:ext cx="8229600" cy="4704928"/>
          </a:xfrm>
        </p:spPr>
        <p:txBody>
          <a:bodyPr>
            <a:normAutofit/>
          </a:bodyPr>
          <a:lstStyle/>
          <a:p>
            <a:pPr algn="just"/>
            <a:r>
              <a:rPr lang="pl-PL" sz="1800" b="1" dirty="0"/>
              <a:t>Narodowy Instytut Audiowizualny </a:t>
            </a:r>
            <a:r>
              <a:rPr lang="pl-PL" sz="1800" dirty="0"/>
              <a:t>– digitalizacja najbardziej wartościowych wydarzeń w  Polsce oraz archiwizacja zrekonstruowanych i zapisanych cyfrowo materiałów, np. scenariuszy zajęć – </a:t>
            </a:r>
            <a:r>
              <a:rPr lang="pl-PL" sz="1800" b="1" dirty="0">
                <a:hlinkClick r:id="rId2"/>
              </a:rPr>
              <a:t>http://nina.gov.pl</a:t>
            </a:r>
            <a:r>
              <a:rPr lang="pl-PL" sz="1800" b="1" dirty="0"/>
              <a:t>  </a:t>
            </a:r>
          </a:p>
          <a:p>
            <a:pPr marL="0" indent="0" algn="just">
              <a:buNone/>
            </a:pPr>
            <a:endParaRPr lang="pl-PL" sz="1800" dirty="0"/>
          </a:p>
          <a:p>
            <a:pPr algn="just"/>
            <a:r>
              <a:rPr lang="pl-PL" sz="1800" b="1" dirty="0"/>
              <a:t>Narodowe Archiwum Cyfrowe, NAC </a:t>
            </a:r>
            <a:r>
              <a:rPr lang="pl-PL" sz="1800" dirty="0"/>
              <a:t>– digitalizacja i archiwizacja materiałów z archiwum w całej Polsce - </a:t>
            </a:r>
            <a:r>
              <a:rPr lang="pl-PL" sz="1800" b="1" dirty="0">
                <a:hlinkClick r:id="rId3"/>
              </a:rPr>
              <a:t>http://nac.gov.pl/</a:t>
            </a:r>
            <a:r>
              <a:rPr lang="pl-PL" sz="1800" b="1" dirty="0"/>
              <a:t> </a:t>
            </a:r>
          </a:p>
          <a:p>
            <a:pPr marL="0" indent="0" algn="just">
              <a:buNone/>
            </a:pPr>
            <a:endParaRPr lang="pl-PL" sz="1800" b="1" dirty="0"/>
          </a:p>
          <a:p>
            <a:pPr algn="just"/>
            <a:r>
              <a:rPr lang="pl-PL" sz="1800" b="1" dirty="0"/>
              <a:t>Filmoteka Narodowa – </a:t>
            </a:r>
            <a:r>
              <a:rPr lang="pl-PL" sz="1800" dirty="0"/>
              <a:t>(podlega ministrowi kultury i dziedzictwa narodowego) archiwizacja w dziedzinie kinematografii </a:t>
            </a:r>
            <a:r>
              <a:rPr lang="pl-PL" sz="1800" b="1" dirty="0"/>
              <a:t>- </a:t>
            </a:r>
            <a:r>
              <a:rPr lang="pl-PL" sz="1800" b="1" dirty="0">
                <a:hlinkClick r:id="rId4"/>
              </a:rPr>
              <a:t>http://fn.org.pl/</a:t>
            </a:r>
            <a:r>
              <a:rPr lang="pl-PL" sz="1800" b="1" dirty="0"/>
              <a:t> </a:t>
            </a:r>
          </a:p>
          <a:p>
            <a:pPr marL="0" indent="0" algn="just">
              <a:buNone/>
            </a:pPr>
            <a:endParaRPr lang="pl-PL" sz="1800" b="1" dirty="0"/>
          </a:p>
          <a:p>
            <a:pPr algn="just"/>
            <a:r>
              <a:rPr lang="pl-PL" sz="1800" b="1" dirty="0"/>
              <a:t>Cyfrowa Biblioteka Narodowa </a:t>
            </a:r>
            <a:r>
              <a:rPr lang="pl-PL" sz="1800" b="1" dirty="0" err="1"/>
              <a:t>Polona</a:t>
            </a:r>
            <a:r>
              <a:rPr lang="pl-PL" sz="1800" b="1" dirty="0"/>
              <a:t>, CBN – </a:t>
            </a:r>
            <a:r>
              <a:rPr lang="pl-PL" sz="1800" dirty="0"/>
              <a:t>portal udostępniający w sieci zasoby Biblioteki Narodowej </a:t>
            </a:r>
            <a:r>
              <a:rPr lang="pl-PL" sz="1800" b="1" dirty="0"/>
              <a:t>- </a:t>
            </a:r>
            <a:r>
              <a:rPr lang="pl-PL" sz="1800" b="1" dirty="0">
                <a:hlinkClick r:id="rId5"/>
              </a:rPr>
              <a:t>http://www.bn.org.pl</a:t>
            </a:r>
            <a:r>
              <a:rPr lang="pl-PL" sz="1800" b="1">
                <a:hlinkClick r:id="rId5"/>
              </a:rPr>
              <a:t>/</a:t>
            </a:r>
            <a:r>
              <a:rPr lang="pl-PL" sz="1800" b="1"/>
              <a:t>  lub </a:t>
            </a:r>
            <a:r>
              <a:rPr lang="pl-PL" sz="1800" b="1">
                <a:hlinkClick r:id="rId6"/>
              </a:rPr>
              <a:t>https://polona.pl/</a:t>
            </a:r>
            <a:r>
              <a:rPr lang="pl-PL" sz="1800" b="1"/>
              <a:t> </a:t>
            </a:r>
            <a:endParaRPr lang="pl-PL" sz="1800" b="1" dirty="0"/>
          </a:p>
        </p:txBody>
      </p:sp>
    </p:spTree>
    <p:extLst>
      <p:ext uri="{BB962C8B-B14F-4D97-AF65-F5344CB8AC3E}">
        <p14:creationId xmlns:p14="http://schemas.microsoft.com/office/powerpoint/2010/main" val="31838258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836712"/>
            <a:ext cx="8229600" cy="722344"/>
          </a:xfrm>
        </p:spPr>
        <p:txBody>
          <a:bodyPr>
            <a:noAutofit/>
          </a:bodyPr>
          <a:lstStyle/>
          <a:p>
            <a:pPr algn="ctr"/>
            <a:r>
              <a:rPr lang="pl-PL" sz="3200" b="1" dirty="0"/>
              <a:t>Gdzie szukać inspiracji? – darmowe rozwiązania</a:t>
            </a:r>
          </a:p>
        </p:txBody>
      </p:sp>
      <p:pic>
        <p:nvPicPr>
          <p:cNvPr id="4" name="Obraz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7564" y="1892387"/>
            <a:ext cx="7848872" cy="3192797"/>
          </a:xfrm>
          <a:prstGeom prst="rect">
            <a:avLst/>
          </a:prstGeom>
        </p:spPr>
      </p:pic>
    </p:spTree>
    <p:extLst>
      <p:ext uri="{BB962C8B-B14F-4D97-AF65-F5344CB8AC3E}">
        <p14:creationId xmlns:p14="http://schemas.microsoft.com/office/powerpoint/2010/main" val="359339697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rostokąt 4"/>
          <p:cNvSpPr/>
          <p:nvPr/>
        </p:nvSpPr>
        <p:spPr>
          <a:xfrm>
            <a:off x="6047656" y="5805264"/>
            <a:ext cx="3096344" cy="369332"/>
          </a:xfrm>
          <a:prstGeom prst="rect">
            <a:avLst/>
          </a:prstGeom>
        </p:spPr>
        <p:txBody>
          <a:bodyPr wrap="square">
            <a:spAutoFit/>
          </a:bodyPr>
          <a:lstStyle/>
          <a:p>
            <a:r>
              <a:rPr lang="pl-PL" b="1" dirty="0">
                <a:hlinkClick r:id="rId2"/>
              </a:rPr>
              <a:t>https://www.bobr.edu.pl/</a:t>
            </a:r>
            <a:r>
              <a:rPr lang="pl-PL" b="1" dirty="0"/>
              <a:t> </a:t>
            </a:r>
          </a:p>
        </p:txBody>
      </p:sp>
      <p:sp>
        <p:nvSpPr>
          <p:cNvPr id="3" name="Prostokąt 2"/>
          <p:cNvSpPr/>
          <p:nvPr/>
        </p:nvSpPr>
        <p:spPr>
          <a:xfrm>
            <a:off x="251520" y="1826134"/>
            <a:ext cx="8608416" cy="3865545"/>
          </a:xfrm>
          <a:prstGeom prst="rect">
            <a:avLst/>
          </a:prstGeom>
        </p:spPr>
        <p:txBody>
          <a:bodyPr wrap="square">
            <a:spAutoFit/>
          </a:bodyPr>
          <a:lstStyle/>
          <a:p>
            <a:pPr algn="just">
              <a:lnSpc>
                <a:spcPct val="107000"/>
              </a:lnSpc>
              <a:spcAft>
                <a:spcPts val="800"/>
              </a:spcAft>
            </a:pPr>
            <a:r>
              <a:rPr lang="pl-PL" sz="2000" dirty="0">
                <a:latin typeface="Times New Roman" panose="02020603050405020304" pitchFamily="18" charset="0"/>
                <a:ea typeface="Times New Roman" panose="02020603050405020304" pitchFamily="18" charset="0"/>
                <a:cs typeface="Times New Roman" panose="02020603050405020304" pitchFamily="18" charset="0"/>
              </a:rPr>
              <a:t>Każdy Konkurs Bóbr składa się z 24 pytań podzielonych na trzy grupy ze względu na stopień trudności, po 8 pytań w każdej grupie. Wynik obliczany jest w następujący sposób:</a:t>
            </a:r>
            <a:endParaRPr lang="pl-PL"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pl-PL" sz="2000" dirty="0">
                <a:latin typeface="Times New Roman" panose="02020603050405020304" pitchFamily="18" charset="0"/>
                <a:ea typeface="Times New Roman" panose="02020603050405020304" pitchFamily="18" charset="0"/>
                <a:cs typeface="Times New Roman" panose="02020603050405020304" pitchFamily="18" charset="0"/>
              </a:rPr>
              <a:t>na starcie uczeń otrzymuje 24 punkty,</a:t>
            </a:r>
            <a:endParaRPr lang="pl-PL"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pl-PL" sz="2000" dirty="0">
                <a:latin typeface="Times New Roman" panose="02020603050405020304" pitchFamily="18" charset="0"/>
                <a:ea typeface="Times New Roman" panose="02020603050405020304" pitchFamily="18" charset="0"/>
                <a:cs typeface="Times New Roman" panose="02020603050405020304" pitchFamily="18" charset="0"/>
              </a:rPr>
              <a:t>za poprawną odpowiedź uczeń otrzymuje 3, 4 lub 5 pkt, w zależności od stopnia trudności pytania,</a:t>
            </a:r>
            <a:endParaRPr lang="pl-PL"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pl-PL" sz="2000" dirty="0">
                <a:latin typeface="Times New Roman" panose="02020603050405020304" pitchFamily="18" charset="0"/>
                <a:ea typeface="Times New Roman" panose="02020603050405020304" pitchFamily="18" charset="0"/>
                <a:cs typeface="Times New Roman" panose="02020603050405020304" pitchFamily="18" charset="0"/>
              </a:rPr>
              <a:t>za brak odpowiedzi uczeń otrzymuje 0 pkt,</a:t>
            </a:r>
            <a:endParaRPr lang="pl-PL"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pl-PL" sz="2000" dirty="0">
                <a:latin typeface="Times New Roman" panose="02020603050405020304" pitchFamily="18" charset="0"/>
                <a:ea typeface="Times New Roman" panose="02020603050405020304" pitchFamily="18" charset="0"/>
                <a:cs typeface="Times New Roman" panose="02020603050405020304" pitchFamily="18" charset="0"/>
              </a:rPr>
              <a:t>za błędną odpowiedź uczeń otrzymuje –0,75, –1 lub –1,25 pkt, w zależności od stopnia trudności pytania,</a:t>
            </a:r>
            <a:endParaRPr lang="pl-PL"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pl-PL" sz="2000" dirty="0">
                <a:latin typeface="Times New Roman" panose="02020603050405020304" pitchFamily="18" charset="0"/>
                <a:ea typeface="Times New Roman" panose="02020603050405020304" pitchFamily="18" charset="0"/>
                <a:cs typeface="Times New Roman" panose="02020603050405020304" pitchFamily="18" charset="0"/>
              </a:rPr>
              <a:t>maksymalna liczba punktów to 120.</a:t>
            </a:r>
            <a:endParaRPr lang="pl-PL"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Obraz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648595"/>
          </a:xfrm>
          <a:prstGeom prst="rect">
            <a:avLst/>
          </a:prstGeom>
        </p:spPr>
      </p:pic>
    </p:spTree>
    <p:extLst>
      <p:ext uri="{BB962C8B-B14F-4D97-AF65-F5344CB8AC3E}">
        <p14:creationId xmlns:p14="http://schemas.microsoft.com/office/powerpoint/2010/main" val="30220573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87524" y="476672"/>
            <a:ext cx="8568952" cy="715120"/>
          </a:xfrm>
        </p:spPr>
        <p:txBody>
          <a:bodyPr>
            <a:noAutofit/>
          </a:bodyPr>
          <a:lstStyle/>
          <a:p>
            <a:pPr algn="ctr"/>
            <a:r>
              <a:rPr lang="pl-PL" sz="3600" b="1" dirty="0"/>
              <a:t>BÓBR  - zadania z próby 2017</a:t>
            </a:r>
          </a:p>
        </p:txBody>
      </p:sp>
      <p:pic>
        <p:nvPicPr>
          <p:cNvPr id="6" name="Obraz 5"/>
          <p:cNvPicPr/>
          <p:nvPr/>
        </p:nvPicPr>
        <p:blipFill rotWithShape="1">
          <a:blip r:embed="rId2"/>
          <a:srcRect l="25842" t="20968" r="25843" b="20967"/>
          <a:stretch/>
        </p:blipFill>
        <p:spPr>
          <a:xfrm>
            <a:off x="1187624" y="1191792"/>
            <a:ext cx="6768752" cy="5549576"/>
          </a:xfrm>
          <a:prstGeom prst="rect">
            <a:avLst/>
          </a:prstGeom>
        </p:spPr>
      </p:pic>
    </p:spTree>
    <p:extLst>
      <p:ext uri="{BB962C8B-B14F-4D97-AF65-F5344CB8AC3E}">
        <p14:creationId xmlns:p14="http://schemas.microsoft.com/office/powerpoint/2010/main" val="28068738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87524" y="476672"/>
            <a:ext cx="8568952" cy="715120"/>
          </a:xfrm>
        </p:spPr>
        <p:txBody>
          <a:bodyPr>
            <a:noAutofit/>
          </a:bodyPr>
          <a:lstStyle/>
          <a:p>
            <a:pPr algn="ctr"/>
            <a:r>
              <a:rPr lang="pl-PL" sz="3600" b="1" dirty="0"/>
              <a:t>BÓBR  - zadania z próby 2017</a:t>
            </a:r>
          </a:p>
        </p:txBody>
      </p:sp>
      <p:pic>
        <p:nvPicPr>
          <p:cNvPr id="4" name="Obraz 3"/>
          <p:cNvPicPr/>
          <p:nvPr/>
        </p:nvPicPr>
        <p:blipFill rotWithShape="1">
          <a:blip r:embed="rId2"/>
          <a:srcRect l="20001" t="43333" r="23750" b="13334"/>
          <a:stretch/>
        </p:blipFill>
        <p:spPr>
          <a:xfrm>
            <a:off x="3351998" y="1124744"/>
            <a:ext cx="5796644" cy="3816424"/>
          </a:xfrm>
          <a:prstGeom prst="rect">
            <a:avLst/>
          </a:prstGeom>
        </p:spPr>
      </p:pic>
      <p:pic>
        <p:nvPicPr>
          <p:cNvPr id="5" name="Obraz 4"/>
          <p:cNvPicPr/>
          <p:nvPr/>
        </p:nvPicPr>
        <p:blipFill rotWithShape="1">
          <a:blip r:embed="rId3"/>
          <a:srcRect l="18750" t="38334" r="31251" b="15001"/>
          <a:stretch/>
        </p:blipFill>
        <p:spPr>
          <a:xfrm>
            <a:off x="0" y="2852936"/>
            <a:ext cx="5004048" cy="4007994"/>
          </a:xfrm>
          <a:prstGeom prst="rect">
            <a:avLst/>
          </a:prstGeom>
        </p:spPr>
      </p:pic>
    </p:spTree>
    <p:extLst>
      <p:ext uri="{BB962C8B-B14F-4D97-AF65-F5344CB8AC3E}">
        <p14:creationId xmlns:p14="http://schemas.microsoft.com/office/powerpoint/2010/main" val="29793644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87524" y="476672"/>
            <a:ext cx="8568952" cy="715120"/>
          </a:xfrm>
        </p:spPr>
        <p:txBody>
          <a:bodyPr>
            <a:noAutofit/>
          </a:bodyPr>
          <a:lstStyle/>
          <a:p>
            <a:pPr algn="ctr"/>
            <a:r>
              <a:rPr lang="pl-PL" sz="3600" b="1" dirty="0"/>
              <a:t>BÓBR  - zadania z próby 2017</a:t>
            </a:r>
          </a:p>
        </p:txBody>
      </p:sp>
      <p:pic>
        <p:nvPicPr>
          <p:cNvPr id="3" name="Obraz 2"/>
          <p:cNvPicPr/>
          <p:nvPr/>
        </p:nvPicPr>
        <p:blipFill rotWithShape="1">
          <a:blip r:embed="rId2"/>
          <a:srcRect l="16251" t="16014" r="18751" b="15000"/>
          <a:stretch/>
        </p:blipFill>
        <p:spPr>
          <a:xfrm>
            <a:off x="827584" y="1484784"/>
            <a:ext cx="7704856" cy="4896544"/>
          </a:xfrm>
          <a:prstGeom prst="rect">
            <a:avLst/>
          </a:prstGeom>
        </p:spPr>
      </p:pic>
    </p:spTree>
    <p:extLst>
      <p:ext uri="{BB962C8B-B14F-4D97-AF65-F5344CB8AC3E}">
        <p14:creationId xmlns:p14="http://schemas.microsoft.com/office/powerpoint/2010/main" val="258610029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87524" y="476672"/>
            <a:ext cx="8568952" cy="715120"/>
          </a:xfrm>
        </p:spPr>
        <p:txBody>
          <a:bodyPr>
            <a:noAutofit/>
          </a:bodyPr>
          <a:lstStyle/>
          <a:p>
            <a:pPr algn="ctr"/>
            <a:r>
              <a:rPr lang="pl-PL" sz="3600" b="1" dirty="0"/>
              <a:t>BÓBR  - zadania z próby 2017</a:t>
            </a:r>
          </a:p>
        </p:txBody>
      </p:sp>
      <p:pic>
        <p:nvPicPr>
          <p:cNvPr id="4" name="Obraz 3"/>
          <p:cNvPicPr/>
          <p:nvPr/>
        </p:nvPicPr>
        <p:blipFill rotWithShape="1">
          <a:blip r:embed="rId2"/>
          <a:srcRect l="17500" t="20869" r="20000" b="18334"/>
          <a:stretch/>
        </p:blipFill>
        <p:spPr>
          <a:xfrm>
            <a:off x="899592" y="1484784"/>
            <a:ext cx="7488832" cy="5040560"/>
          </a:xfrm>
          <a:prstGeom prst="rect">
            <a:avLst/>
          </a:prstGeom>
        </p:spPr>
      </p:pic>
    </p:spTree>
    <p:extLst>
      <p:ext uri="{BB962C8B-B14F-4D97-AF65-F5344CB8AC3E}">
        <p14:creationId xmlns:p14="http://schemas.microsoft.com/office/powerpoint/2010/main" val="12447160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87524" y="476672"/>
            <a:ext cx="8568952" cy="715120"/>
          </a:xfrm>
        </p:spPr>
        <p:txBody>
          <a:bodyPr>
            <a:noAutofit/>
          </a:bodyPr>
          <a:lstStyle/>
          <a:p>
            <a:pPr algn="ctr"/>
            <a:r>
              <a:rPr lang="pl-PL" sz="3600" b="1" dirty="0"/>
              <a:t>BÓBR  - zadania z próby 2017</a:t>
            </a:r>
          </a:p>
        </p:txBody>
      </p:sp>
      <p:pic>
        <p:nvPicPr>
          <p:cNvPr id="4" name="Obraz 3"/>
          <p:cNvPicPr/>
          <p:nvPr/>
        </p:nvPicPr>
        <p:blipFill rotWithShape="1">
          <a:blip r:embed="rId2"/>
          <a:srcRect l="17500" t="21667" r="18751" b="23334"/>
          <a:stretch/>
        </p:blipFill>
        <p:spPr>
          <a:xfrm>
            <a:off x="1187624" y="1340768"/>
            <a:ext cx="6840760" cy="4968552"/>
          </a:xfrm>
          <a:prstGeom prst="rect">
            <a:avLst/>
          </a:prstGeom>
        </p:spPr>
      </p:pic>
    </p:spTree>
    <p:extLst>
      <p:ext uri="{BB962C8B-B14F-4D97-AF65-F5344CB8AC3E}">
        <p14:creationId xmlns:p14="http://schemas.microsoft.com/office/powerpoint/2010/main" val="5936405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pPr algn="ctr"/>
            <a:r>
              <a:rPr lang="pl-PL" sz="3600" b="1" dirty="0"/>
              <a:t>Wymierne efekty wynikające z realizacji projektu</a:t>
            </a:r>
          </a:p>
        </p:txBody>
      </p:sp>
      <p:sp>
        <p:nvSpPr>
          <p:cNvPr id="3" name="Symbol zastępczy zawartości 2"/>
          <p:cNvSpPr>
            <a:spLocks noGrp="1"/>
          </p:cNvSpPr>
          <p:nvPr>
            <p:ph idx="1"/>
          </p:nvPr>
        </p:nvSpPr>
        <p:spPr>
          <a:xfrm>
            <a:off x="490212" y="2708920"/>
            <a:ext cx="8229600" cy="2520280"/>
          </a:xfrm>
        </p:spPr>
        <p:txBody>
          <a:bodyPr/>
          <a:lstStyle/>
          <a:p>
            <a:pPr marL="0" indent="0" algn="just">
              <a:buNone/>
            </a:pPr>
            <a:r>
              <a:rPr lang="pl-PL" dirty="0"/>
              <a:t>Wymierne efekty wynikające z realizacji projektu „</a:t>
            </a:r>
            <a:r>
              <a:rPr lang="pl-PL" b="1" dirty="0"/>
              <a:t>Razem odkryjmy świat programowania - szkolenie dla nauczycieli i uczniów z podregionu lubelskiego i podkarpackiego” </a:t>
            </a:r>
            <a:r>
              <a:rPr lang="pl-PL" dirty="0"/>
              <a:t>można sklasyfikować w trzech kategoriach: dla uczniów, dla nauczycieli i dla szkoły.</a:t>
            </a:r>
          </a:p>
          <a:p>
            <a:pPr marL="0" indent="0" algn="just">
              <a:buNone/>
            </a:pPr>
            <a:endParaRPr lang="pl-PL" dirty="0"/>
          </a:p>
        </p:txBody>
      </p:sp>
    </p:spTree>
    <p:extLst>
      <p:ext uri="{BB962C8B-B14F-4D97-AF65-F5344CB8AC3E}">
        <p14:creationId xmlns:p14="http://schemas.microsoft.com/office/powerpoint/2010/main" val="45101918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3528" y="692696"/>
            <a:ext cx="8229600" cy="578328"/>
          </a:xfrm>
        </p:spPr>
        <p:txBody>
          <a:bodyPr>
            <a:normAutofit fontScale="90000"/>
          </a:bodyPr>
          <a:lstStyle/>
          <a:p>
            <a:pPr algn="ctr"/>
            <a:r>
              <a:rPr lang="pl-PL" sz="3600" b="1" dirty="0"/>
              <a:t>Korzyści dla uczniów</a:t>
            </a:r>
            <a:endParaRPr lang="pl-PL" sz="3600" dirty="0"/>
          </a:p>
        </p:txBody>
      </p:sp>
      <p:sp>
        <p:nvSpPr>
          <p:cNvPr id="3" name="Symbol zastępczy zawartości 2"/>
          <p:cNvSpPr>
            <a:spLocks noGrp="1"/>
          </p:cNvSpPr>
          <p:nvPr>
            <p:ph idx="1"/>
          </p:nvPr>
        </p:nvSpPr>
        <p:spPr>
          <a:xfrm>
            <a:off x="323528" y="1415040"/>
            <a:ext cx="8568952" cy="5254320"/>
          </a:xfrm>
        </p:spPr>
        <p:txBody>
          <a:bodyPr>
            <a:normAutofit fontScale="92500" lnSpcReduction="20000"/>
          </a:bodyPr>
          <a:lstStyle/>
          <a:p>
            <a:pPr lvl="0" algn="just"/>
            <a:r>
              <a:rPr lang="pl-PL" dirty="0"/>
              <a:t>nabycie przez uczniów kompetencji przedmiotowych </a:t>
            </a:r>
            <a:br>
              <a:rPr lang="pl-PL" dirty="0"/>
            </a:br>
            <a:r>
              <a:rPr lang="pl-PL" dirty="0"/>
              <a:t>w zakresie programowania w wizualnym środowisku SRATCH,</a:t>
            </a:r>
          </a:p>
          <a:p>
            <a:pPr marL="0" lvl="0" indent="0" algn="just">
              <a:buNone/>
            </a:pPr>
            <a:endParaRPr lang="pl-PL" sz="900" dirty="0"/>
          </a:p>
          <a:p>
            <a:pPr lvl="0" algn="just"/>
            <a:r>
              <a:rPr lang="pl-PL" dirty="0"/>
              <a:t>osiągnięcie dobrego poziomu opanowania umiejętności programistycznych, obejmujących podstawy programowania,</a:t>
            </a:r>
          </a:p>
          <a:p>
            <a:pPr marL="0" lvl="0" indent="0" algn="just">
              <a:buNone/>
            </a:pPr>
            <a:endParaRPr lang="pl-PL" sz="900" dirty="0"/>
          </a:p>
          <a:p>
            <a:pPr lvl="0" algn="just"/>
            <a:r>
              <a:rPr lang="pl-PL" dirty="0"/>
              <a:t>wyzwolenie w uczniach kreatywności i samodzielności </a:t>
            </a:r>
            <a:br>
              <a:rPr lang="pl-PL" dirty="0"/>
            </a:br>
            <a:r>
              <a:rPr lang="pl-PL" dirty="0"/>
              <a:t>w podejmowaniu decyzji,</a:t>
            </a:r>
          </a:p>
          <a:p>
            <a:pPr marL="0" lvl="0" indent="0" algn="just">
              <a:buNone/>
            </a:pPr>
            <a:endParaRPr lang="pl-PL" sz="900" dirty="0"/>
          </a:p>
          <a:p>
            <a:pPr lvl="0" algn="just"/>
            <a:r>
              <a:rPr lang="pl-PL" dirty="0"/>
              <a:t>poznanie i utrwalenie podstawowych pojęć,</a:t>
            </a:r>
          </a:p>
          <a:p>
            <a:pPr marL="0" lvl="0" indent="0" algn="just">
              <a:buNone/>
            </a:pPr>
            <a:endParaRPr lang="pl-PL" sz="900" dirty="0"/>
          </a:p>
          <a:p>
            <a:pPr lvl="0" algn="just"/>
            <a:r>
              <a:rPr lang="pl-PL" dirty="0"/>
              <a:t>rozwijanie myślenia </a:t>
            </a:r>
            <a:r>
              <a:rPr lang="pl-PL" dirty="0" err="1"/>
              <a:t>komputacyjnego</a:t>
            </a:r>
            <a:r>
              <a:rPr lang="pl-PL" dirty="0"/>
              <a:t>,</a:t>
            </a:r>
          </a:p>
          <a:p>
            <a:pPr marL="0" lvl="0" indent="0" algn="just">
              <a:buNone/>
            </a:pPr>
            <a:endParaRPr lang="pl-PL" sz="900" dirty="0"/>
          </a:p>
          <a:p>
            <a:pPr lvl="0" algn="just"/>
            <a:r>
              <a:rPr lang="pl-PL" dirty="0"/>
              <a:t>poznanie zawartości platformy „Godzina Kodowania”, zdobywanie wiedzy i umiejętności poprzez zabawę,</a:t>
            </a:r>
          </a:p>
          <a:p>
            <a:pPr marL="0" lvl="0" indent="0" algn="just">
              <a:buNone/>
            </a:pPr>
            <a:endParaRPr lang="pl-PL" sz="900" dirty="0"/>
          </a:p>
          <a:p>
            <a:pPr lvl="0" algn="just"/>
            <a:r>
              <a:rPr lang="pl-PL" dirty="0"/>
              <a:t>umocnienie wiary we własne siły, możliwości i umiejętności.</a:t>
            </a:r>
          </a:p>
        </p:txBody>
      </p:sp>
    </p:spTree>
    <p:extLst>
      <p:ext uri="{BB962C8B-B14F-4D97-AF65-F5344CB8AC3E}">
        <p14:creationId xmlns:p14="http://schemas.microsoft.com/office/powerpoint/2010/main" val="1581056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692696"/>
            <a:ext cx="8229600" cy="578328"/>
          </a:xfrm>
        </p:spPr>
        <p:txBody>
          <a:bodyPr>
            <a:noAutofit/>
          </a:bodyPr>
          <a:lstStyle/>
          <a:p>
            <a:pPr algn="ctr"/>
            <a:r>
              <a:rPr lang="pl-PL" sz="3200" b="1" dirty="0"/>
              <a:t>Ewaluacja programu oraz zajęć projektowych</a:t>
            </a:r>
          </a:p>
        </p:txBody>
      </p:sp>
      <p:sp>
        <p:nvSpPr>
          <p:cNvPr id="3" name="Symbol zastępczy zawartości 2"/>
          <p:cNvSpPr>
            <a:spLocks noGrp="1"/>
          </p:cNvSpPr>
          <p:nvPr>
            <p:ph idx="1"/>
          </p:nvPr>
        </p:nvSpPr>
        <p:spPr>
          <a:xfrm>
            <a:off x="457200" y="2276872"/>
            <a:ext cx="8229600" cy="3456384"/>
          </a:xfrm>
        </p:spPr>
        <p:txBody>
          <a:bodyPr>
            <a:normAutofit fontScale="85000" lnSpcReduction="10000"/>
          </a:bodyPr>
          <a:lstStyle/>
          <a:p>
            <a:pPr marL="0" indent="0" algn="just">
              <a:buNone/>
            </a:pPr>
            <a:r>
              <a:rPr lang="pl-PL" dirty="0"/>
              <a:t>	Ewaluacja programu oraz prowadzonych zajęć w ramach szkolenia kompetencji cyfrowych dla nauczycieli i uczniów edukacji wczesnoszkolnej na I </a:t>
            </a:r>
            <a:r>
              <a:rPr lang="pl-PL" dirty="0" err="1"/>
              <a:t>i</a:t>
            </a:r>
            <a:r>
              <a:rPr lang="pl-PL" dirty="0"/>
              <a:t> II etapie zostanie przeprowadzona w oparciu o wyniki ankiety ewaluacyjnej oraz na podstawie opinii samych uczestników, a także w oparciu o bieżące obserwacje zajęć.</a:t>
            </a:r>
          </a:p>
          <a:p>
            <a:pPr marL="0" indent="0" algn="just">
              <a:buNone/>
            </a:pPr>
            <a:endParaRPr lang="pl-PL" dirty="0"/>
          </a:p>
          <a:p>
            <a:pPr marL="0" indent="0" algn="just">
              <a:buNone/>
            </a:pPr>
            <a:r>
              <a:rPr lang="pl-PL" dirty="0"/>
              <a:t>	Na uwagę zasługuje fakt, iż na II etapie bardzo istotna będzie ocena sytuacji ze strony nauczyciela, który miał bezpośrednie wsparcie trenera podczas zajęć oraz opinia jakości wsparcia zdalnego ze strony organizatora projektu.</a:t>
            </a:r>
          </a:p>
          <a:p>
            <a:pPr algn="just"/>
            <a:endParaRPr lang="pl-PL" dirty="0"/>
          </a:p>
        </p:txBody>
      </p:sp>
    </p:spTree>
    <p:extLst>
      <p:ext uri="{BB962C8B-B14F-4D97-AF65-F5344CB8AC3E}">
        <p14:creationId xmlns:p14="http://schemas.microsoft.com/office/powerpoint/2010/main" val="8909106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3528" y="692696"/>
            <a:ext cx="8229600" cy="578328"/>
          </a:xfrm>
        </p:spPr>
        <p:txBody>
          <a:bodyPr>
            <a:normAutofit fontScale="90000"/>
          </a:bodyPr>
          <a:lstStyle/>
          <a:p>
            <a:pPr algn="ctr"/>
            <a:r>
              <a:rPr lang="pl-PL" sz="3600" b="1" dirty="0"/>
              <a:t>Korzyści dla nauczycieli</a:t>
            </a:r>
            <a:endParaRPr lang="pl-PL" sz="3600" dirty="0"/>
          </a:p>
        </p:txBody>
      </p:sp>
      <p:sp>
        <p:nvSpPr>
          <p:cNvPr id="3" name="Symbol zastępczy zawartości 2"/>
          <p:cNvSpPr>
            <a:spLocks noGrp="1"/>
          </p:cNvSpPr>
          <p:nvPr>
            <p:ph idx="1"/>
          </p:nvPr>
        </p:nvSpPr>
        <p:spPr>
          <a:xfrm>
            <a:off x="323528" y="1271024"/>
            <a:ext cx="8568952" cy="5470344"/>
          </a:xfrm>
        </p:spPr>
        <p:txBody>
          <a:bodyPr>
            <a:normAutofit fontScale="70000" lnSpcReduction="20000"/>
          </a:bodyPr>
          <a:lstStyle/>
          <a:p>
            <a:pPr lvl="0" algn="just">
              <a:spcAft>
                <a:spcPts val="600"/>
              </a:spcAft>
            </a:pPr>
            <a:r>
              <a:rPr lang="pl-PL" dirty="0"/>
              <a:t>osiągnięcie przez nauczyciela kompetencji cyfrowych, wstępnego przygotowania nauczyciela do prowadzenia zajęć z uczniami w sposób pozwalający na nabycie przez uczniów kompetencji przedmiotowych w zakresie programowania </a:t>
            </a:r>
            <a:br>
              <a:rPr lang="pl-PL" dirty="0"/>
            </a:br>
            <a:r>
              <a:rPr lang="pl-PL" dirty="0"/>
              <a:t>w wizualnym środowisku SRATCH, poznanie wizualnego środowiska SCRATCH,</a:t>
            </a:r>
          </a:p>
          <a:p>
            <a:pPr lvl="0" algn="just">
              <a:spcAft>
                <a:spcPts val="600"/>
              </a:spcAft>
            </a:pPr>
            <a:r>
              <a:rPr lang="pl-PL" dirty="0"/>
              <a:t>otrzymanie wsparcia w postaci programów szkolenia i scenariuszy wszystkich zajęć, skryptów, materiałów na platformie elearningowej, gotowych ćwiczeń, propozycji kart pracy, a także  zabaw i gier,</a:t>
            </a:r>
          </a:p>
          <a:p>
            <a:pPr lvl="0" algn="just">
              <a:spcAft>
                <a:spcPts val="600"/>
              </a:spcAft>
            </a:pPr>
            <a:r>
              <a:rPr lang="pl-PL" dirty="0"/>
              <a:t>poznanie nowych metod i narzędzi służących nauce programowania,</a:t>
            </a:r>
          </a:p>
          <a:p>
            <a:pPr lvl="0" algn="just">
              <a:spcAft>
                <a:spcPts val="600"/>
              </a:spcAft>
            </a:pPr>
            <a:r>
              <a:rPr lang="pl-PL" dirty="0"/>
              <a:t>poznanie potrzeb oraz możliwości współczesnego ucznia w kontekście wykorzystania nowych  technologii w edukacji,</a:t>
            </a:r>
          </a:p>
          <a:p>
            <a:pPr lvl="0" algn="just">
              <a:spcAft>
                <a:spcPts val="600"/>
              </a:spcAft>
            </a:pPr>
            <a:r>
              <a:rPr lang="pl-PL" dirty="0"/>
              <a:t>nabycie umiejętności projektowania, realizacji oraz ewaluacji zajęć </a:t>
            </a:r>
            <a:br>
              <a:rPr lang="pl-PL" dirty="0"/>
            </a:br>
            <a:r>
              <a:rPr lang="pl-PL" dirty="0"/>
              <a:t>z wykorzystaniem nowych technologii,</a:t>
            </a:r>
          </a:p>
          <a:p>
            <a:pPr lvl="0" algn="just">
              <a:spcAft>
                <a:spcPts val="600"/>
              </a:spcAft>
            </a:pPr>
            <a:r>
              <a:rPr lang="pl-PL" dirty="0"/>
              <a:t>poznanie przedmiotowych elektronicznych zasobów edukacyjnych,</a:t>
            </a:r>
          </a:p>
          <a:p>
            <a:pPr lvl="0" algn="just">
              <a:spcAft>
                <a:spcPts val="600"/>
              </a:spcAft>
            </a:pPr>
            <a:r>
              <a:rPr lang="pl-PL" dirty="0"/>
              <a:t>nabycie umiejętnego wykorzystania elektronicznych zasobów edukacyjnych </a:t>
            </a:r>
            <a:br>
              <a:rPr lang="pl-PL" dirty="0"/>
            </a:br>
            <a:r>
              <a:rPr lang="pl-PL" dirty="0"/>
              <a:t>w kontekście celów dydaktycznych oraz zakresu merytorycznego zajęć dotyczących nauki programowania,</a:t>
            </a:r>
          </a:p>
          <a:p>
            <a:pPr lvl="0" algn="just">
              <a:spcAft>
                <a:spcPts val="600"/>
              </a:spcAft>
            </a:pPr>
            <a:r>
              <a:rPr lang="pl-PL" dirty="0"/>
              <a:t>projektowanie własnych materiałów edukacyjnych,</a:t>
            </a:r>
          </a:p>
          <a:p>
            <a:pPr lvl="0" algn="just">
              <a:spcAft>
                <a:spcPts val="600"/>
              </a:spcAft>
            </a:pPr>
            <a:r>
              <a:rPr lang="pl-PL" dirty="0"/>
              <a:t>możliwość wychowania uczniów do właściwego odbioru i wykorzystania mediów.</a:t>
            </a:r>
          </a:p>
        </p:txBody>
      </p:sp>
    </p:spTree>
    <p:extLst>
      <p:ext uri="{BB962C8B-B14F-4D97-AF65-F5344CB8AC3E}">
        <p14:creationId xmlns:p14="http://schemas.microsoft.com/office/powerpoint/2010/main" val="12633700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3528" y="692696"/>
            <a:ext cx="8229600" cy="578328"/>
          </a:xfrm>
        </p:spPr>
        <p:txBody>
          <a:bodyPr>
            <a:normAutofit fontScale="90000"/>
          </a:bodyPr>
          <a:lstStyle/>
          <a:p>
            <a:pPr algn="ctr"/>
            <a:r>
              <a:rPr lang="pl-PL" sz="3600" b="1" dirty="0"/>
              <a:t>Korzyści dla szkoły</a:t>
            </a:r>
            <a:endParaRPr lang="pl-PL" sz="3600" dirty="0"/>
          </a:p>
        </p:txBody>
      </p:sp>
      <p:sp>
        <p:nvSpPr>
          <p:cNvPr id="3" name="Symbol zastępczy zawartości 2"/>
          <p:cNvSpPr>
            <a:spLocks noGrp="1"/>
          </p:cNvSpPr>
          <p:nvPr>
            <p:ph idx="1"/>
          </p:nvPr>
        </p:nvSpPr>
        <p:spPr>
          <a:xfrm>
            <a:off x="323528" y="1415040"/>
            <a:ext cx="8568952" cy="5254320"/>
          </a:xfrm>
        </p:spPr>
        <p:txBody>
          <a:bodyPr>
            <a:normAutofit lnSpcReduction="10000"/>
          </a:bodyPr>
          <a:lstStyle/>
          <a:p>
            <a:pPr lvl="0" algn="just"/>
            <a:r>
              <a:rPr lang="pl-PL" dirty="0"/>
              <a:t>lepsze przygotowanie szkół do realizacji nowego kształcenia informatycznego, do wdrożenia programowania z czasem na wszystkich etapach edukacyjnych,</a:t>
            </a:r>
          </a:p>
          <a:p>
            <a:pPr lvl="0" algn="just"/>
            <a:r>
              <a:rPr lang="pl-PL" dirty="0"/>
              <a:t>poszerzenie oferty edukacyjnej, uatrakcyjnienie procesu dydaktycznego,</a:t>
            </a:r>
          </a:p>
          <a:p>
            <a:pPr lvl="0" algn="just"/>
            <a:r>
              <a:rPr lang="pl-PL" dirty="0"/>
              <a:t>przygotowanie uczniów do życia w społeczeństwie informacyjnym,</a:t>
            </a:r>
          </a:p>
          <a:p>
            <a:pPr lvl="0" algn="just"/>
            <a:r>
              <a:rPr lang="pl-PL" dirty="0"/>
              <a:t>nawiązanie współpracy z Fundacją VCC oraz uczelniami wyższymi,</a:t>
            </a:r>
          </a:p>
          <a:p>
            <a:pPr lvl="0" algn="just"/>
            <a:r>
              <a:rPr lang="pl-PL" dirty="0"/>
              <a:t>promocja szkoły w środowisku lokalnym,</a:t>
            </a:r>
          </a:p>
          <a:p>
            <a:pPr lvl="0" algn="just"/>
            <a:r>
              <a:rPr lang="pl-PL" dirty="0"/>
              <a:t>wymiana doświadczeń kadry kierowniczej szkół biorących udział w projekcie.</a:t>
            </a:r>
          </a:p>
        </p:txBody>
      </p:sp>
    </p:spTree>
    <p:extLst>
      <p:ext uri="{BB962C8B-B14F-4D97-AF65-F5344CB8AC3E}">
        <p14:creationId xmlns:p14="http://schemas.microsoft.com/office/powerpoint/2010/main" val="89565912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pPr algn="ctr"/>
            <a:r>
              <a:rPr lang="pl-PL" sz="3200" b="1" dirty="0"/>
              <a:t>Propozycja pomocy dydaktycznych </a:t>
            </a:r>
            <a:br>
              <a:rPr lang="pl-PL" sz="3200" b="1" dirty="0"/>
            </a:br>
            <a:r>
              <a:rPr lang="pl-PL" sz="3200" b="1" dirty="0"/>
              <a:t>do wykorzystania na zajęciach z programowania</a:t>
            </a:r>
          </a:p>
        </p:txBody>
      </p:sp>
      <p:sp>
        <p:nvSpPr>
          <p:cNvPr id="3" name="Symbol zastępczy zawartości 2"/>
          <p:cNvSpPr>
            <a:spLocks noGrp="1"/>
          </p:cNvSpPr>
          <p:nvPr>
            <p:ph idx="1"/>
          </p:nvPr>
        </p:nvSpPr>
        <p:spPr>
          <a:xfrm>
            <a:off x="179512" y="1935480"/>
            <a:ext cx="8712968" cy="4922520"/>
          </a:xfrm>
        </p:spPr>
        <p:txBody>
          <a:bodyPr>
            <a:normAutofit fontScale="70000" lnSpcReduction="20000"/>
          </a:bodyPr>
          <a:lstStyle/>
          <a:p>
            <a:pPr lvl="0" algn="just"/>
            <a:r>
              <a:rPr lang="pl-PL" b="1" i="1" dirty="0"/>
              <a:t>Zestaw komputerowy</a:t>
            </a:r>
            <a:r>
              <a:rPr lang="pl-PL" dirty="0"/>
              <a:t> lub </a:t>
            </a:r>
            <a:r>
              <a:rPr lang="pl-PL" b="1" i="1" dirty="0"/>
              <a:t>tablet.</a:t>
            </a:r>
            <a:endParaRPr lang="pl-PL" dirty="0"/>
          </a:p>
          <a:p>
            <a:pPr lvl="0" algn="just"/>
            <a:r>
              <a:rPr lang="pl-PL" dirty="0"/>
              <a:t>Dostęp do Internetu</a:t>
            </a:r>
          </a:p>
          <a:p>
            <a:pPr lvl="0" algn="just"/>
            <a:r>
              <a:rPr lang="pl-PL" b="1" i="1" dirty="0"/>
              <a:t>Program SCRATCH</a:t>
            </a:r>
            <a:r>
              <a:rPr lang="pl-PL" dirty="0"/>
              <a:t> </a:t>
            </a:r>
          </a:p>
          <a:p>
            <a:pPr lvl="0" algn="just"/>
            <a:r>
              <a:rPr lang="pl-PL" dirty="0"/>
              <a:t>Rzutnik multimedialny lub zestaw z tablicą interaktywną</a:t>
            </a:r>
          </a:p>
          <a:p>
            <a:pPr lvl="0" algn="just"/>
            <a:r>
              <a:rPr lang="pl-PL" b="1" i="1" dirty="0"/>
              <a:t>Patyczki</a:t>
            </a:r>
            <a:r>
              <a:rPr lang="pl-PL" dirty="0"/>
              <a:t> - możliwość wykorzystania na zajęciach wprowadzających </a:t>
            </a:r>
            <a:br>
              <a:rPr lang="pl-PL" dirty="0"/>
            </a:br>
            <a:r>
              <a:rPr lang="pl-PL" dirty="0"/>
              <a:t>z programowania w środowisku SCRATCH. Można ich używać do różnego rodzaju gier i zabaw integracyjnych, losowania, tworzenia konstrukcji, obrazowe przedstawianie kolejnych kroków duszka. </a:t>
            </a:r>
          </a:p>
          <a:p>
            <a:pPr lvl="0" algn="just"/>
            <a:r>
              <a:rPr lang="pl-PL" b="1" i="1" dirty="0"/>
              <a:t>Drewniane klocki</a:t>
            </a:r>
            <a:r>
              <a:rPr lang="pl-PL" dirty="0"/>
              <a:t>, - można ich używać do zadań kreatywnych i konstrukcyjnych. sprawdzą się podczas wprowadzania uczniów w tematykę kodowania obrazów lub liter. Mogą zostać w łatwy sposób pomalowane farbami lub mazakami, dzięki czemu mogą służyć np. do podziału na grupy lub wyboru "ochotników".</a:t>
            </a:r>
          </a:p>
          <a:p>
            <a:pPr algn="just"/>
            <a:r>
              <a:rPr lang="pl-PL" b="1" i="1" dirty="0"/>
              <a:t>Naklejki - kropki </a:t>
            </a:r>
            <a:r>
              <a:rPr lang="pl-PL" dirty="0"/>
              <a:t>- możliwość wykorzystania na zajęciach programowania </a:t>
            </a:r>
            <a:br>
              <a:rPr lang="pl-PL" dirty="0"/>
            </a:br>
            <a:r>
              <a:rPr lang="pl-PL" dirty="0"/>
              <a:t>w klasach I-III SP bez pomocy komputera – świetne do wykorzystania podczas zajęć wprowadzających do ćwiczeń z kodowania obrazu i nie tylko, sprawdzają się w różnego rodzaju głosowaniach, czy do oznaczania kolejnych etapów skryptu stworzonego np. na kartonie. Można po nich łatwo pisać - są wielkości idealnej na zapisanie 1-2 cyfrowej liczby lub liter.</a:t>
            </a:r>
          </a:p>
        </p:txBody>
      </p:sp>
    </p:spTree>
    <p:extLst>
      <p:ext uri="{BB962C8B-B14F-4D97-AF65-F5344CB8AC3E}">
        <p14:creationId xmlns:p14="http://schemas.microsoft.com/office/powerpoint/2010/main" val="9639579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764704"/>
            <a:ext cx="8229600" cy="6093296"/>
          </a:xfrm>
        </p:spPr>
        <p:txBody>
          <a:bodyPr>
            <a:noAutofit/>
          </a:bodyPr>
          <a:lstStyle/>
          <a:p>
            <a:pPr lvl="0" algn="just"/>
            <a:r>
              <a:rPr lang="pl-PL" sz="1700" b="1" i="1" dirty="0"/>
              <a:t>Przestrzenne klocki piankow</a:t>
            </a:r>
            <a:r>
              <a:rPr lang="pl-PL" sz="1700" dirty="0"/>
              <a:t>e - możliwość wykorzystania na zajęciach programowania w klasach I-III SP bez pomocy komputera. Radosne Sześciany to jedne z niewielu łamigłówek powtarzalnych - nie da się bowiem zapamiętać ułożenia poszczególnych elementów, czy sekwencji od razu i kolejna próba ułożenia stanowi podobne wyzwanie. Dopiero dłuższy trening daje efekty - ćwiczymy koncentrację uwagi, wyobraźnię przestrzenną i cierpliwość. Układanka przyda się jako przerywnik w zajęciach - np. </a:t>
            </a:r>
            <a:r>
              <a:rPr lang="pl-PL" sz="1700" i="1" dirty="0"/>
              <a:t>“Ułóż prostopadłościan, używając jak najmniej elementów”</a:t>
            </a:r>
            <a:r>
              <a:rPr lang="pl-PL" sz="1700" dirty="0"/>
              <a:t>.</a:t>
            </a:r>
          </a:p>
          <a:p>
            <a:pPr lvl="0" algn="just"/>
            <a:r>
              <a:rPr lang="pl-PL" sz="1700" b="1" i="1" dirty="0"/>
              <a:t>Naklejki piankowe różne miny i kolory</a:t>
            </a:r>
            <a:r>
              <a:rPr lang="pl-PL" sz="1700" dirty="0"/>
              <a:t> - świetne na nagrody za poprawnie wykonane zadanie i nie tylko. Piankowe naklejki prezentujące różne miny (pozytywne i negatywne) w różnych kolorach. Można ich używać w trakcie:  - gier i zabaw (np. jako punkty) - jako sposób głosowania - jako sposób udzielania informacji zwrotnej, np. podczas samooceny uczniów na zakończenie zajęć - jako sposób na wyrażenie swojej opinii lub odczuć.</a:t>
            </a:r>
          </a:p>
          <a:p>
            <a:pPr lvl="0" algn="just"/>
            <a:r>
              <a:rPr lang="pl-PL" sz="1700" b="1" i="1" dirty="0"/>
              <a:t>Magnesy tablicowe</a:t>
            </a:r>
            <a:r>
              <a:rPr lang="pl-PL" sz="1700" dirty="0"/>
              <a:t> - możliwość wykorzystania w pracy grupowej do prezentacji wyników prac projektowych</a:t>
            </a:r>
          </a:p>
          <a:p>
            <a:pPr lvl="0" algn="just"/>
            <a:r>
              <a:rPr lang="pl-PL" sz="1700" b="1" i="1" dirty="0"/>
              <a:t>Ozdobne magnesy</a:t>
            </a:r>
            <a:r>
              <a:rPr lang="pl-PL" sz="1700" dirty="0"/>
              <a:t> służące jako tablicowe liczmany magnetyczne, mogą posłużyć także   do „przypinania” do  standardowych tablic szkolnych czy innych powierzchni metalowych różnego rodzaju plansz, listy kroków, fragmentów opracowanych skryptów, itp.</a:t>
            </a:r>
          </a:p>
          <a:p>
            <a:pPr lvl="0" algn="just"/>
            <a:r>
              <a:rPr lang="pl-PL" sz="1700" b="1" i="1" dirty="0"/>
              <a:t>Cyferki i literki magnetyczne</a:t>
            </a:r>
            <a:r>
              <a:rPr lang="pl-PL" sz="1700" dirty="0"/>
              <a:t> - możliwość wykorzystania na zajęciach programowania w klasach I-III SP bez pomocy komputera</a:t>
            </a:r>
          </a:p>
        </p:txBody>
      </p:sp>
    </p:spTree>
    <p:extLst>
      <p:ext uri="{BB962C8B-B14F-4D97-AF65-F5344CB8AC3E}">
        <p14:creationId xmlns:p14="http://schemas.microsoft.com/office/powerpoint/2010/main" val="16142872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9592" y="3717032"/>
            <a:ext cx="2057400" cy="2219325"/>
          </a:xfrm>
          <a:prstGeom prst="rect">
            <a:avLst/>
          </a:prstGeom>
        </p:spPr>
      </p:pic>
      <p:sp>
        <p:nvSpPr>
          <p:cNvPr id="3" name="Objaśnienie w chmurce 2"/>
          <p:cNvSpPr/>
          <p:nvPr/>
        </p:nvSpPr>
        <p:spPr>
          <a:xfrm>
            <a:off x="2956992" y="1237320"/>
            <a:ext cx="5719464" cy="2479712"/>
          </a:xfrm>
          <a:prstGeom prst="cloudCallout">
            <a:avLst>
              <a:gd name="adj1" fmla="val -54938"/>
              <a:gd name="adj2" fmla="val 5861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3600" b="1" dirty="0">
                <a:solidFill>
                  <a:srgbClr val="FF0000"/>
                </a:solidFill>
              </a:rPr>
              <a:t>Dziękuję za </a:t>
            </a:r>
            <a:br>
              <a:rPr lang="pl-PL" sz="3600" b="1" dirty="0">
                <a:solidFill>
                  <a:srgbClr val="FF0000"/>
                </a:solidFill>
              </a:rPr>
            </a:br>
            <a:r>
              <a:rPr lang="pl-PL" sz="3600" b="1" dirty="0">
                <a:solidFill>
                  <a:srgbClr val="FF0000"/>
                </a:solidFill>
              </a:rPr>
              <a:t>uwagę!</a:t>
            </a:r>
          </a:p>
          <a:p>
            <a:pPr algn="ctr"/>
            <a:r>
              <a:rPr lang="pl-PL" sz="3200" b="1" dirty="0">
                <a:solidFill>
                  <a:schemeClr val="tx1"/>
                </a:solidFill>
              </a:rPr>
              <a:t>Zapraszam na cz.2</a:t>
            </a:r>
          </a:p>
        </p:txBody>
      </p:sp>
    </p:spTree>
    <p:extLst>
      <p:ext uri="{BB962C8B-B14F-4D97-AF65-F5344CB8AC3E}">
        <p14:creationId xmlns:p14="http://schemas.microsoft.com/office/powerpoint/2010/main" val="72517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704088"/>
            <a:ext cx="8229600" cy="708688"/>
          </a:xfrm>
        </p:spPr>
        <p:txBody>
          <a:bodyPr>
            <a:noAutofit/>
          </a:bodyPr>
          <a:lstStyle/>
          <a:p>
            <a:pPr algn="ctr"/>
            <a:r>
              <a:rPr lang="pl-PL" sz="3600" b="1"/>
              <a:t>Ankieta samooceny</a:t>
            </a:r>
          </a:p>
        </p:txBody>
      </p:sp>
      <p:sp>
        <p:nvSpPr>
          <p:cNvPr id="4" name="Prostokąt 3"/>
          <p:cNvSpPr/>
          <p:nvPr/>
        </p:nvSpPr>
        <p:spPr>
          <a:xfrm>
            <a:off x="457200" y="1916832"/>
            <a:ext cx="8359757" cy="3041602"/>
          </a:xfrm>
          <a:prstGeom prst="rect">
            <a:avLst/>
          </a:prstGeom>
        </p:spPr>
        <p:txBody>
          <a:bodyPr wrap="square">
            <a:spAutoFit/>
          </a:bodyPr>
          <a:lstStyle/>
          <a:p>
            <a:pPr algn="just">
              <a:lnSpc>
                <a:spcPct val="107000"/>
              </a:lnSpc>
              <a:spcAft>
                <a:spcPts val="0"/>
              </a:spcAft>
              <a:tabLst>
                <a:tab pos="450215" algn="ctr"/>
              </a:tabLst>
            </a:pPr>
            <a:r>
              <a:rPr lang="pl-PL" sz="2000" i="1">
                <a:solidFill>
                  <a:srgbClr val="000000"/>
                </a:solidFill>
                <a:latin typeface="Calibri" panose="020F0502020204030204" pitchFamily="34" charset="0"/>
                <a:ea typeface="Calibri" panose="020F0502020204030204" pitchFamily="34" charset="0"/>
              </a:rPr>
              <a:t>Szanowni Państwo proszę o wypełnienie poniższej ankiety w celu zbadania skuteczności podejmowanych przez nas działań w ramach realizacji projektu </a:t>
            </a:r>
            <a:br>
              <a:rPr lang="pl-PL" sz="2000" i="1">
                <a:solidFill>
                  <a:srgbClr val="000000"/>
                </a:solidFill>
                <a:latin typeface="Calibri" panose="020F0502020204030204" pitchFamily="34" charset="0"/>
                <a:ea typeface="Calibri" panose="020F0502020204030204" pitchFamily="34" charset="0"/>
              </a:rPr>
            </a:br>
            <a:r>
              <a:rPr lang="pl-PL" sz="2000" i="1">
                <a:solidFill>
                  <a:srgbClr val="000000"/>
                </a:solidFill>
                <a:latin typeface="Calibri" panose="020F0502020204030204" pitchFamily="34" charset="0"/>
                <a:ea typeface="Calibri" panose="020F0502020204030204" pitchFamily="34" charset="0"/>
              </a:rPr>
              <a:t>w zakresie doskonalenia  kompetencji cyfrowych dla nauczycieli edukacji wczesnoszkolnej „Zajęcia programowania w klasach I-III szkoły podstawowej </a:t>
            </a:r>
            <a:br>
              <a:rPr lang="pl-PL" sz="2000" i="1">
                <a:solidFill>
                  <a:srgbClr val="000000"/>
                </a:solidFill>
                <a:latin typeface="Calibri" panose="020F0502020204030204" pitchFamily="34" charset="0"/>
                <a:ea typeface="Calibri" panose="020F0502020204030204" pitchFamily="34" charset="0"/>
              </a:rPr>
            </a:br>
            <a:r>
              <a:rPr lang="pl-PL" sz="2000" i="1">
                <a:solidFill>
                  <a:srgbClr val="000000"/>
                </a:solidFill>
                <a:latin typeface="Calibri" panose="020F0502020204030204" pitchFamily="34" charset="0"/>
                <a:ea typeface="Calibri" panose="020F0502020204030204" pitchFamily="34" charset="0"/>
              </a:rPr>
              <a:t>w środowisku SCRATCH”. Postawione poniżej pytania i udzielone odpowiedzi pomogą w udoskonaleniu oferty w przyszłości i dadzą informację zwrotną na temat zgłębienia przez Państwa zagadnień dotyczących programowania </a:t>
            </a:r>
            <a:br>
              <a:rPr lang="pl-PL" sz="2000" i="1">
                <a:solidFill>
                  <a:srgbClr val="000000"/>
                </a:solidFill>
                <a:latin typeface="Calibri" panose="020F0502020204030204" pitchFamily="34" charset="0"/>
                <a:ea typeface="Calibri" panose="020F0502020204030204" pitchFamily="34" charset="0"/>
              </a:rPr>
            </a:br>
            <a:r>
              <a:rPr lang="pl-PL" sz="2000" i="1">
                <a:solidFill>
                  <a:srgbClr val="000000"/>
                </a:solidFill>
                <a:latin typeface="Calibri" panose="020F0502020204030204" pitchFamily="34" charset="0"/>
                <a:ea typeface="Calibri" panose="020F0502020204030204" pitchFamily="34" charset="0"/>
              </a:rPr>
              <a:t>z uczniami na I etapie edukacyjnym. Proszę przeczytać pytania i wstawić znak „</a:t>
            </a:r>
            <a:r>
              <a:rPr lang="pl-PL" sz="2000" b="1" i="1">
                <a:solidFill>
                  <a:srgbClr val="000000"/>
                </a:solidFill>
                <a:latin typeface="Calibri" panose="020F0502020204030204" pitchFamily="34" charset="0"/>
                <a:ea typeface="Calibri" panose="020F0502020204030204" pitchFamily="34" charset="0"/>
              </a:rPr>
              <a:t>X”  </a:t>
            </a:r>
            <a:r>
              <a:rPr lang="pl-PL" sz="2000" i="1">
                <a:solidFill>
                  <a:srgbClr val="000000"/>
                </a:solidFill>
                <a:latin typeface="Calibri" panose="020F0502020204030204" pitchFamily="34" charset="0"/>
                <a:ea typeface="Calibri" panose="020F0502020204030204" pitchFamily="34" charset="0"/>
              </a:rPr>
              <a:t>w odpowiednie miejsca.</a:t>
            </a:r>
            <a:endParaRPr lang="pl-PL">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2037043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zepływ">
  <a:themeElements>
    <a:clrScheme name="Przepły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Przepły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rzepły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14836</TotalTime>
  <Words>3877</Words>
  <Application>Microsoft Office PowerPoint</Application>
  <PresentationFormat>Pokaz na ekranie (4:3)</PresentationFormat>
  <Paragraphs>567</Paragraphs>
  <Slides>84</Slides>
  <Notes>14</Notes>
  <HiddenSlides>0</HiddenSlides>
  <MMClips>0</MMClips>
  <ScaleCrop>false</ScaleCrop>
  <HeadingPairs>
    <vt:vector size="6" baseType="variant">
      <vt:variant>
        <vt:lpstr>Używane czcionki</vt:lpstr>
      </vt:variant>
      <vt:variant>
        <vt:i4>7</vt:i4>
      </vt:variant>
      <vt:variant>
        <vt:lpstr>Motyw</vt:lpstr>
      </vt:variant>
      <vt:variant>
        <vt:i4>1</vt:i4>
      </vt:variant>
      <vt:variant>
        <vt:lpstr>Tytuły slajdów</vt:lpstr>
      </vt:variant>
      <vt:variant>
        <vt:i4>84</vt:i4>
      </vt:variant>
    </vt:vector>
  </HeadingPairs>
  <TitlesOfParts>
    <vt:vector size="92" baseType="lpstr">
      <vt:lpstr>Arial</vt:lpstr>
      <vt:lpstr>Calibri</vt:lpstr>
      <vt:lpstr>Cambria</vt:lpstr>
      <vt:lpstr>Constantia</vt:lpstr>
      <vt:lpstr>Symbol</vt:lpstr>
      <vt:lpstr>Times New Roman</vt:lpstr>
      <vt:lpstr>Wingdings 2</vt:lpstr>
      <vt:lpstr>Przepływ</vt:lpstr>
      <vt:lpstr>Spotkanie informacyjne dla kadry kierowniczej szkół biorących udział  w projekcie „Razem odkryjmy świat programowania  - szkolenie dla nauczycieli i uczniów z podregionu puławskiego”</vt:lpstr>
      <vt:lpstr>Informacje na temat przebiegu i celów  oraz form wdrażania projektu.</vt:lpstr>
      <vt:lpstr>Budowa scenariuszy zajęć</vt:lpstr>
      <vt:lpstr>Prezentacja programu PowerPoint</vt:lpstr>
      <vt:lpstr>Ocenianie podsumowujące II etapu szkolenia</vt:lpstr>
      <vt:lpstr>Zalecane warunki i sposób realizacji projektu  na I i II etapie szkolenia</vt:lpstr>
      <vt:lpstr>Prezentacja programu PowerPoint</vt:lpstr>
      <vt:lpstr>Ewaluacja programu oraz zajęć projektowych</vt:lpstr>
      <vt:lpstr>Ankieta samooceny</vt:lpstr>
      <vt:lpstr>Ankieta samooceny c.d.</vt:lpstr>
      <vt:lpstr>Ankieta samooceny c.d.</vt:lpstr>
      <vt:lpstr>Edukacja informatyczna w kierunkach polityki oświatowej państwa</vt:lpstr>
      <vt:lpstr>Podstawa prawna </vt:lpstr>
      <vt:lpstr>Prezentacja programu PowerPoint</vt:lpstr>
      <vt:lpstr>Nowa podstawa programowa</vt:lpstr>
      <vt:lpstr>Cele kształcenia – wymagania ogólne</vt:lpstr>
      <vt:lpstr>Etap I – klasy I – III szkoły podstawowej – edukacja informatyczna</vt:lpstr>
      <vt:lpstr>Warunki i sposób realizacji</vt:lpstr>
      <vt:lpstr>Idea programowania wizualnego bez komputera.</vt:lpstr>
      <vt:lpstr>Przykładowe karty pracy</vt:lpstr>
      <vt:lpstr>Przykładowe karty pracy</vt:lpstr>
      <vt:lpstr>Prezentacja programu PowerPoint</vt:lpstr>
      <vt:lpstr>Przykładowe karty pracy</vt:lpstr>
      <vt:lpstr>Przykładowe zadania o wyższym stopniu trudności</vt:lpstr>
      <vt:lpstr>Prezentacja programu PowerPoint</vt:lpstr>
      <vt:lpstr>Gry i zabawy wprowadzające do programowania</vt:lpstr>
      <vt:lpstr>Gry i zabawy wprowadzające do programowania</vt:lpstr>
      <vt:lpstr>Gry i zabawy wprowadzające do programowania</vt:lpstr>
      <vt:lpstr>Wsparcie dla nauczycieli</vt:lpstr>
      <vt:lpstr>Szczegóły zdalnego wsparcia</vt:lpstr>
      <vt:lpstr>Wsparcie dla nauczycieli – platforma e-learningowa logowanie</vt:lpstr>
      <vt:lpstr>Wsparcie dla nauczycieli – platforma e-learningowa</vt:lpstr>
      <vt:lpstr>Wsparcie dla nauczycieli – platforma e-learningowa  zapraszanie  znajomych do grupy</vt:lpstr>
      <vt:lpstr>Prezentacja programu PowerPoint</vt:lpstr>
      <vt:lpstr>Godzina kodowania</vt:lpstr>
      <vt:lpstr>Prezentacja programu PowerPoint</vt:lpstr>
      <vt:lpstr>Godzina kodowania - Aktywności unplugged </vt:lpstr>
      <vt:lpstr>Nauka kodowania poprzez znane gry</vt:lpstr>
      <vt:lpstr>Nauka kodowania poprzez znane gry</vt:lpstr>
      <vt:lpstr>Darmowy program do nauki programowania</vt:lpstr>
      <vt:lpstr>Prezentacja programu PowerPoint</vt:lpstr>
      <vt:lpstr>Prezentacja programu PowerPoint</vt:lpstr>
      <vt:lpstr>Cele ogólne</vt:lpstr>
      <vt:lpstr>Cele szczegółowe</vt:lpstr>
      <vt:lpstr>Przykład zadania </vt:lpstr>
      <vt:lpstr>Przykład zadania c.d.</vt:lpstr>
      <vt:lpstr>Darmowe programy do nauki programowania</vt:lpstr>
      <vt:lpstr>Baltie </vt:lpstr>
      <vt:lpstr>Darmowe programy do nauki programowania</vt:lpstr>
      <vt:lpstr>Technologie informacyjno-komunikacyjne w pracy dydaktycznej</vt:lpstr>
      <vt:lpstr>Prezentacja programu PowerPoint</vt:lpstr>
      <vt:lpstr>Prezentacja programu PowerPoint</vt:lpstr>
      <vt:lpstr>Prezentacja programu PowerPoint</vt:lpstr>
      <vt:lpstr>Nowoczesna technologia w edukacji </vt:lpstr>
      <vt:lpstr>Gry edukacyjne dla najmłodszych</vt:lpstr>
      <vt:lpstr>Interaktywne tablice oraz przystawki</vt:lpstr>
      <vt:lpstr>Interaktywne tablice oraz przystawki</vt:lpstr>
      <vt:lpstr>Tablety i urządzenia telekomunikacyjne</vt:lpstr>
      <vt:lpstr>ScottieGo – gra do nauki programowania</vt:lpstr>
      <vt:lpstr>OZOBOT - mały sprytny robot do nauki programowania</vt:lpstr>
      <vt:lpstr>Robotyka Lego WeDo 2.0 - robot naukowy Milo</vt:lpstr>
      <vt:lpstr>Dywany interaktywne,  zwane inaczej „magicznymi”</vt:lpstr>
      <vt:lpstr>Dywany interaktywne</vt:lpstr>
      <vt:lpstr>Ciekawostka</vt:lpstr>
      <vt:lpstr>Zabawki interaktywne</vt:lpstr>
      <vt:lpstr>Źródła i sposoby  pozyskiwania aplikacji edukacyjnych</vt:lpstr>
      <vt:lpstr>Źródła i sposoby  pozyskiwania aplikacji edukacyjnych</vt:lpstr>
      <vt:lpstr>Źródła i sposoby  pozyskiwania aplikacji edukacyjnych</vt:lpstr>
      <vt:lpstr>Portale i serwisy edukacyjne dla uczniów  i dla nauczycieli</vt:lpstr>
      <vt:lpstr>Archiwa i biblioteki cyfrowe</vt:lpstr>
      <vt:lpstr>Gdzie szukać inspiracji? – darmowe rozwiązania</vt:lpstr>
      <vt:lpstr>Prezentacja programu PowerPoint</vt:lpstr>
      <vt:lpstr>BÓBR  - zadania z próby 2017</vt:lpstr>
      <vt:lpstr>BÓBR  - zadania z próby 2017</vt:lpstr>
      <vt:lpstr>BÓBR  - zadania z próby 2017</vt:lpstr>
      <vt:lpstr>BÓBR  - zadania z próby 2017</vt:lpstr>
      <vt:lpstr>BÓBR  - zadania z próby 2017</vt:lpstr>
      <vt:lpstr>Wymierne efekty wynikające z realizacji projektu</vt:lpstr>
      <vt:lpstr>Korzyści dla uczniów</vt:lpstr>
      <vt:lpstr>Korzyści dla nauczycieli</vt:lpstr>
      <vt:lpstr>Korzyści dla szkoły</vt:lpstr>
      <vt:lpstr>Propozycja pomocy dydaktycznych  do wykorzystania na zajęciach z programowania</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Edukacja informatyczna  we współczesnej szkole</dc:title>
  <dc:creator>ELA</dc:creator>
  <cp:lastModifiedBy>Marta</cp:lastModifiedBy>
  <cp:revision>191</cp:revision>
  <dcterms:created xsi:type="dcterms:W3CDTF">2017-10-04T18:21:11Z</dcterms:created>
  <dcterms:modified xsi:type="dcterms:W3CDTF">2017-12-13T12:32:47Z</dcterms:modified>
</cp:coreProperties>
</file>